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83" r:id="rId2"/>
    <p:sldId id="284" r:id="rId3"/>
    <p:sldId id="271" r:id="rId4"/>
    <p:sldId id="285" r:id="rId5"/>
    <p:sldId id="279" r:id="rId6"/>
    <p:sldId id="287" r:id="rId7"/>
    <p:sldId id="288" r:id="rId8"/>
    <p:sldId id="289" r:id="rId9"/>
    <p:sldId id="290" r:id="rId10"/>
    <p:sldId id="291" r:id="rId11"/>
    <p:sldId id="292" r:id="rId12"/>
    <p:sldId id="286" r:id="rId13"/>
    <p:sldId id="281" r:id="rId14"/>
    <p:sldId id="293" r:id="rId15"/>
    <p:sldId id="294" r:id="rId16"/>
    <p:sldId id="295" r:id="rId17"/>
    <p:sldId id="296" r:id="rId18"/>
    <p:sldId id="297" r:id="rId19"/>
    <p:sldId id="298" r:id="rId20"/>
    <p:sldId id="299" r:id="rId21"/>
    <p:sldId id="300" r:id="rId22"/>
    <p:sldId id="303" r:id="rId23"/>
    <p:sldId id="301" r:id="rId24"/>
    <p:sldId id="302" r:id="rId25"/>
    <p:sldId id="304" r:id="rId26"/>
    <p:sldId id="305" r:id="rId27"/>
    <p:sldId id="306" r:id="rId28"/>
    <p:sldId id="307" r:id="rId29"/>
    <p:sldId id="308" r:id="rId30"/>
    <p:sldId id="30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ection>
        <p14:section name="Design, Morph, Annotate, Work Together, Tell Me" id="{B9B51309-D148-4332-87C2-07BE32FBCA3B}">
          <p14:sldIdLst>
            <p14:sldId id="283"/>
            <p14:sldId id="284"/>
            <p14:sldId id="271"/>
            <p14:sldId id="285"/>
            <p14:sldId id="279"/>
            <p14:sldId id="287"/>
            <p14:sldId id="288"/>
            <p14:sldId id="289"/>
            <p14:sldId id="290"/>
            <p14:sldId id="291"/>
            <p14:sldId id="292"/>
            <p14:sldId id="286"/>
            <p14:sldId id="281"/>
            <p14:sldId id="293"/>
            <p14:sldId id="294"/>
            <p14:sldId id="295"/>
            <p14:sldId id="296"/>
            <p14:sldId id="297"/>
            <p14:sldId id="298"/>
            <p14:sldId id="299"/>
            <p14:sldId id="300"/>
            <p14:sldId id="303"/>
            <p14:sldId id="301"/>
            <p14:sldId id="302"/>
            <p14:sldId id="304"/>
            <p14:sldId id="305"/>
            <p14:sldId id="306"/>
            <p14:sldId id="307"/>
            <p14:sldId id="308"/>
            <p14:sldId id="309"/>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14" autoAdjust="0"/>
  </p:normalViewPr>
  <p:slideViewPr>
    <p:cSldViewPr snapToGrid="0">
      <p:cViewPr varScale="1">
        <p:scale>
          <a:sx n="72" d="100"/>
          <a:sy n="72" d="100"/>
        </p:scale>
        <p:origin x="66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10/14/2018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10/14/2018</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10/14/2018</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gif"/></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learn.sparkfun.com/tutorials/digital-logic"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gif"/><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Analog V/s Digital</a:t>
            </a:r>
          </a:p>
        </p:txBody>
      </p:sp>
      <p:cxnSp>
        <p:nvCxnSpPr>
          <p:cNvPr id="20" name="Straight Connector 19" descr="Light grey line separating Morph text and images"/>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A968BCC-FCAB-46CF-AD26-11D30ED10D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957" y="2054086"/>
            <a:ext cx="4529508" cy="3498573"/>
          </a:xfrm>
          <a:prstGeom prst="rect">
            <a:avLst/>
          </a:prstGeom>
        </p:spPr>
      </p:pic>
      <p:pic>
        <p:nvPicPr>
          <p:cNvPr id="32" name="Picture 31">
            <a:extLst>
              <a:ext uri="{FF2B5EF4-FFF2-40B4-BE49-F238E27FC236}">
                <a16:creationId xmlns:a16="http://schemas.microsoft.com/office/drawing/2014/main" id="{19B75F1D-4E2C-49BC-B07D-C899C8ECA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955" y="2172182"/>
            <a:ext cx="5023616" cy="3380477"/>
          </a:xfrm>
          <a:prstGeom prst="rect">
            <a:avLst/>
          </a:prstGeom>
        </p:spPr>
      </p:pic>
    </p:spTree>
    <p:extLst>
      <p:ext uri="{BB962C8B-B14F-4D97-AF65-F5344CB8AC3E}">
        <p14:creationId xmlns:p14="http://schemas.microsoft.com/office/powerpoint/2010/main" val="3404495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B2CA-C98B-4FF3-A771-EA9F9CB082B4}"/>
              </a:ext>
            </a:extLst>
          </p:cNvPr>
          <p:cNvSpPr>
            <a:spLocks noGrp="1"/>
          </p:cNvSpPr>
          <p:nvPr>
            <p:ph type="title"/>
          </p:nvPr>
        </p:nvSpPr>
        <p:spPr/>
        <p:txBody>
          <a:bodyPr/>
          <a:lstStyle/>
          <a:p>
            <a:r>
              <a:rPr lang="en-IN" dirty="0"/>
              <a:t>PWM Output &amp; Low Pass Filters</a:t>
            </a:r>
          </a:p>
        </p:txBody>
      </p:sp>
      <p:pic>
        <p:nvPicPr>
          <p:cNvPr id="5" name="Content Placeholder 4">
            <a:extLst>
              <a:ext uri="{FF2B5EF4-FFF2-40B4-BE49-F238E27FC236}">
                <a16:creationId xmlns:a16="http://schemas.microsoft.com/office/drawing/2014/main" id="{C9FBBC5B-3CDE-4327-9D1F-B4DF5D451CB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340103" y="1372964"/>
            <a:ext cx="9511793" cy="5170564"/>
          </a:xfrm>
        </p:spPr>
      </p:pic>
    </p:spTree>
    <p:extLst>
      <p:ext uri="{BB962C8B-B14F-4D97-AF65-F5344CB8AC3E}">
        <p14:creationId xmlns:p14="http://schemas.microsoft.com/office/powerpoint/2010/main" val="3552150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Interfacing DAC with Arduino Uno</a:t>
            </a:r>
          </a:p>
        </p:txBody>
      </p:sp>
      <p:sp>
        <p:nvSpPr>
          <p:cNvPr id="21" name="Content Placeholder 17"/>
          <p:cNvSpPr txBox="1">
            <a:spLocks/>
          </p:cNvSpPr>
          <p:nvPr/>
        </p:nvSpPr>
        <p:spPr>
          <a:xfrm>
            <a:off x="521207" y="1816014"/>
            <a:ext cx="4673645" cy="436967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3400" dirty="0">
                <a:solidFill>
                  <a:srgbClr val="D24726"/>
                </a:solidFill>
                <a:latin typeface="Segoe UI Semibold" panose="020B0702040204020203" pitchFamily="34" charset="0"/>
                <a:cs typeface="Segoe UI Semibold" panose="020B0702040204020203" pitchFamily="34" charset="0"/>
              </a:rPr>
              <a:t>MCP4725</a:t>
            </a:r>
          </a:p>
          <a:p>
            <a:pPr marL="0" indent="0">
              <a:lnSpc>
                <a:spcPct val="100000"/>
              </a:lnSpc>
              <a:buNone/>
            </a:pPr>
            <a:r>
              <a:rPr lang="en-IN" dirty="0"/>
              <a:t>This IC provides 12 bit resolution and on board </a:t>
            </a:r>
            <a:r>
              <a:rPr lang="en-IN" dirty="0" err="1"/>
              <a:t>Board</a:t>
            </a:r>
            <a:r>
              <a:rPr lang="en-IN" dirty="0"/>
              <a:t> Non-Volatile Memory (EEPROM). It can be addressed by external A0 address pin, and operates in Normal or Power-Down Mode. It takes wide range of input supply voltage as 2.7V to 5.5V from single supply source. This IC provides eight address through I2C and have Extended Temperature Range: -40°C to +125°C.</a:t>
            </a:r>
          </a:p>
          <a:p>
            <a:pPr marL="0" indent="0">
              <a:buNone/>
            </a:pPr>
            <a:r>
              <a:rPr lang="en-IN" i="1" dirty="0"/>
              <a:t>Applications</a:t>
            </a:r>
            <a:endParaRPr lang="en-IN" dirty="0"/>
          </a:p>
          <a:p>
            <a:r>
              <a:rPr lang="en-IN" dirty="0"/>
              <a:t>Sensor Calibration</a:t>
            </a:r>
          </a:p>
          <a:p>
            <a:r>
              <a:rPr lang="en-IN" dirty="0"/>
              <a:t>PC Peripherals</a:t>
            </a:r>
          </a:p>
          <a:p>
            <a:r>
              <a:rPr lang="en-IN" dirty="0"/>
              <a:t>Data Acquisition Systems</a:t>
            </a:r>
          </a:p>
          <a:p>
            <a:r>
              <a:rPr lang="en-IN" dirty="0"/>
              <a:t>Low Power Portable Instrumentation</a:t>
            </a:r>
          </a:p>
          <a:p>
            <a:pPr marL="0" indent="0">
              <a:lnSpc>
                <a:spcPct val="100000"/>
              </a:lnSpc>
              <a:buNone/>
            </a:pPr>
            <a:endParaRPr lang="en-IN" dirty="0"/>
          </a:p>
          <a:p>
            <a:pPr marL="0" indent="0">
              <a:lnSpc>
                <a:spcPts val="200"/>
              </a:lnSpc>
              <a:buNone/>
            </a:pPr>
            <a:endParaRPr lang="en-IN" dirty="0"/>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3074" name="Picture 2" descr="http://www.theorycircuit.com/wp-content/uploads/2018/07/arduino-dac-tutorial-1024x606.png">
            <a:extLst>
              <a:ext uri="{FF2B5EF4-FFF2-40B4-BE49-F238E27FC236}">
                <a16:creationId xmlns:a16="http://schemas.microsoft.com/office/drawing/2014/main" id="{B5D71DF8-21A0-4517-AC61-E210A4228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400" y="2132721"/>
            <a:ext cx="6313426" cy="373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813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Types of Communications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0149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SPI – Serial Peripheral Interface</a:t>
            </a:r>
            <a:endParaRPr lang="en-US" dirty="0">
              <a:solidFill>
                <a:prstClr val="black">
                  <a:lumMod val="75000"/>
                  <a:lumOff val="25000"/>
                </a:prstClr>
              </a:solidFill>
              <a:cs typeface="Segoe UI"/>
            </a:endParaRPr>
          </a:p>
        </p:txBody>
      </p:sp>
      <p:grpSp>
        <p:nvGrpSpPr>
          <p:cNvPr id="33" name="Group 32" descr="Small circle with number 2 inside  indicating step 2"/>
          <p:cNvGrpSpPr/>
          <p:nvPr/>
        </p:nvGrpSpPr>
        <p:grpSpPr bwMode="blackWhite">
          <a:xfrm>
            <a:off x="531552" y="2678479"/>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5014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I2c – Inter Integrated Circuit</a:t>
            </a:r>
          </a:p>
        </p:txBody>
      </p:sp>
      <p:grpSp>
        <p:nvGrpSpPr>
          <p:cNvPr id="22" name="Group 21" descr="Small circle with number 3 inside  indicating step 3"/>
          <p:cNvGrpSpPr/>
          <p:nvPr/>
        </p:nvGrpSpPr>
        <p:grpSpPr bwMode="blackWhite">
          <a:xfrm>
            <a:off x="518738" y="354021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71862" y="3585337"/>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UART &amp; USART – Universal Synchronous Asynchronous</a:t>
            </a:r>
            <a:r>
              <a:rPr lang="en-US" dirty="0">
                <a:solidFill>
                  <a:prstClr val="black">
                    <a:lumMod val="75000"/>
                    <a:lumOff val="25000"/>
                  </a:prstClr>
                </a:solidFill>
                <a:latin typeface="Segoe UI" panose="020B0502040204020203" pitchFamily="34" charset="0"/>
                <a:cs typeface="Segoe UI"/>
              </a:rPr>
              <a:t> Receiver   	       Transmitter</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9030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SPI – Serial Peripheral Interface</a:t>
            </a:r>
          </a:p>
        </p:txBody>
      </p:sp>
      <p:sp>
        <p:nvSpPr>
          <p:cNvPr id="5" name="Content Placeholder 4"/>
          <p:cNvSpPr>
            <a:spLocks noGrp="1"/>
          </p:cNvSpPr>
          <p:nvPr>
            <p:ph sz="half" idx="4294967295"/>
          </p:nvPr>
        </p:nvSpPr>
        <p:spPr>
          <a:xfrm>
            <a:off x="521207" y="1654440"/>
            <a:ext cx="4817790" cy="4606659"/>
          </a:xfrm>
        </p:spPr>
        <p:txBody>
          <a:bodyPr vert="horz" lIns="91440" tIns="45720" rIns="91440" bIns="45720" rtlCol="0">
            <a:normAutofit/>
          </a:bodyPr>
          <a:lstStyle/>
          <a:p>
            <a:pPr>
              <a:lnSpc>
                <a:spcPts val="1800"/>
              </a:lnSpc>
              <a:spcAft>
                <a:spcPts val="600"/>
              </a:spcAft>
            </a:pPr>
            <a:r>
              <a:rPr lang="en-IN" dirty="0">
                <a:solidFill>
                  <a:srgbClr val="D24726"/>
                </a:solidFill>
              </a:rPr>
              <a:t>Serial Peripheral Interface </a:t>
            </a:r>
            <a:r>
              <a:rPr lang="en-IN" dirty="0"/>
              <a:t>(SPI) is an interface bus commonly used to send data between microcontrollers and small peripherals such as shift registers, sensors, and SD cards. It uses separate clock and data lines, along with a select line to choose the device you wish to talk to.</a:t>
            </a:r>
          </a:p>
          <a:p>
            <a:pPr>
              <a:lnSpc>
                <a:spcPts val="1800"/>
              </a:lnSpc>
              <a:spcAft>
                <a:spcPts val="600"/>
              </a:spcAft>
            </a:pPr>
            <a:r>
              <a:rPr lang="en-IN" dirty="0"/>
              <a:t>In SPI, only one side generates the clock signal (usually called CLK or SCK for Serial ClocK). The side that generates the clock is called the “master”, and the other side is called the “slave”. There is always only one master (which is almost always your microcontroller), but there can be multiple slaves (more on this in a bit).</a:t>
            </a:r>
          </a:p>
          <a:p>
            <a:pPr>
              <a:lnSpc>
                <a:spcPts val="1800"/>
              </a:lnSpc>
              <a:spcAft>
                <a:spcPts val="600"/>
              </a:spcAft>
            </a:pPr>
            <a:r>
              <a:rPr lang="en-IN" dirty="0"/>
              <a:t>When data is sent from the master to a slave, it’s sent on a data line called MOSI, for “Master Out / Slave In”. If the slave needs to send a response back to the master, the master will continue to generate a prearranged number of clock cycles, and the slave will put the data onto a third data line called MISO, for “Master In / Slave Out”.</a:t>
            </a:r>
          </a:p>
          <a:p>
            <a:pPr>
              <a:lnSpc>
                <a:spcPts val="1800"/>
              </a:lnSpc>
              <a:spcAft>
                <a:spcPts val="600"/>
              </a:spcAft>
            </a:pPr>
            <a:r>
              <a:rPr lang="en-IN" dirty="0"/>
              <a:t>SPI is “full duplex” </a:t>
            </a: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8" name="Content Placeholder 7">
            <a:extLst>
              <a:ext uri="{FF2B5EF4-FFF2-40B4-BE49-F238E27FC236}">
                <a16:creationId xmlns:a16="http://schemas.microsoft.com/office/drawing/2014/main" id="{E3B05F37-5824-4C32-96D5-29EB756025A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520804" y="1271828"/>
            <a:ext cx="6044844" cy="5138116"/>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SPI – Multiple Slaves</a:t>
            </a:r>
          </a:p>
        </p:txBody>
      </p:sp>
      <p:sp>
        <p:nvSpPr>
          <p:cNvPr id="5" name="Content Placeholder 4"/>
          <p:cNvSpPr>
            <a:spLocks noGrp="1"/>
          </p:cNvSpPr>
          <p:nvPr>
            <p:ph sz="half" idx="4294967295"/>
          </p:nvPr>
        </p:nvSpPr>
        <p:spPr>
          <a:xfrm>
            <a:off x="521207" y="1654440"/>
            <a:ext cx="4817790" cy="4606659"/>
          </a:xfrm>
        </p:spPr>
        <p:txBody>
          <a:bodyPr vert="horz" lIns="91440" tIns="45720" rIns="91440" bIns="45720" rtlCol="0">
            <a:normAutofit/>
          </a:bodyPr>
          <a:lstStyle/>
          <a:p>
            <a:r>
              <a:rPr lang="en-IN" dirty="0"/>
              <a:t>There are </a:t>
            </a:r>
            <a:r>
              <a:rPr lang="en-IN" b="1" dirty="0">
                <a:solidFill>
                  <a:srgbClr val="D24726"/>
                </a:solidFill>
              </a:rPr>
              <a:t>two</a:t>
            </a:r>
            <a:r>
              <a:rPr lang="en-IN" dirty="0"/>
              <a:t> ways of connecting multiple slaves to an SPI bus:</a:t>
            </a:r>
          </a:p>
          <a:p>
            <a:pPr marL="228600" indent="-228600">
              <a:buFont typeface="+mj-lt"/>
              <a:buAutoNum type="arabicPeriod"/>
            </a:pPr>
            <a:r>
              <a:rPr lang="en-IN" dirty="0"/>
              <a:t>Each slave will need a separate SS line. To talk to a particular slave, you’ll make that slave’s SS line low and keep the rest of them high. </a:t>
            </a:r>
          </a:p>
          <a:p>
            <a:pPr marL="228600" indent="-228600">
              <a:buFont typeface="+mj-lt"/>
              <a:buAutoNum type="arabicPeriod"/>
            </a:pPr>
            <a:r>
              <a:rPr lang="en-IN" dirty="0"/>
              <a:t>Daisy-chained together, with the MISO (output) of one going to the MOSI (input) of the next. In this case, a single SS line goes to </a:t>
            </a:r>
            <a:r>
              <a:rPr lang="en-IN" i="1" dirty="0"/>
              <a:t>all</a:t>
            </a:r>
            <a:r>
              <a:rPr lang="en-IN" dirty="0"/>
              <a:t> the slaves. Once all the data is sent, the SS line is raised, which causes all the chips to be activated simultaneously. This is often used for daisy-chained shift registers and addressable Led Drivers.</a:t>
            </a:r>
          </a:p>
        </p:txBody>
      </p:sp>
      <p:pic>
        <p:nvPicPr>
          <p:cNvPr id="4098" name="Picture 2" descr="alt text">
            <a:extLst>
              <a:ext uri="{FF2B5EF4-FFF2-40B4-BE49-F238E27FC236}">
                <a16:creationId xmlns:a16="http://schemas.microsoft.com/office/drawing/2014/main" id="{967F3C81-F2F4-4DE4-ADF5-C168F7B4E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336940"/>
            <a:ext cx="47625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lt text">
            <a:extLst>
              <a:ext uri="{FF2B5EF4-FFF2-40B4-BE49-F238E27FC236}">
                <a16:creationId xmlns:a16="http://schemas.microsoft.com/office/drawing/2014/main" id="{ADBEB02F-B02A-47DB-A094-6FAF09372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062244"/>
            <a:ext cx="4762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201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SPI- Interfacing BME280 Sensor</a:t>
            </a:r>
          </a:p>
        </p:txBody>
      </p:sp>
      <p:sp>
        <p:nvSpPr>
          <p:cNvPr id="21" name="Content Placeholder 17"/>
          <p:cNvSpPr txBox="1">
            <a:spLocks/>
          </p:cNvSpPr>
          <p:nvPr/>
        </p:nvSpPr>
        <p:spPr>
          <a:xfrm>
            <a:off x="521207" y="1816015"/>
            <a:ext cx="4673645" cy="15113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3400" dirty="0">
                <a:solidFill>
                  <a:srgbClr val="D24726"/>
                </a:solidFill>
                <a:latin typeface="Segoe UI Semibold" panose="020B0702040204020203" pitchFamily="34" charset="0"/>
                <a:cs typeface="Segoe UI Semibold" panose="020B0702040204020203" pitchFamily="34" charset="0"/>
              </a:rPr>
              <a:t>BME280</a:t>
            </a:r>
          </a:p>
          <a:p>
            <a:pPr marL="0" indent="0">
              <a:lnSpc>
                <a:spcPct val="100000"/>
              </a:lnSpc>
              <a:buNone/>
            </a:pPr>
            <a:r>
              <a:rPr lang="en-IN" dirty="0"/>
              <a:t>The BME280 from Bosch </a:t>
            </a:r>
            <a:r>
              <a:rPr lang="en-IN" dirty="0" err="1"/>
              <a:t>Sensortec</a:t>
            </a:r>
            <a:r>
              <a:rPr lang="en-IN" dirty="0"/>
              <a:t> is a integrated environmental sensor designed for the mobile market. It a low power consumption design that combines high linearity and high accuracy sensors for pressure, humidity and temperature.</a:t>
            </a:r>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5122" name="Picture 2" descr="Hookup Arduino to Bosch BME280 Sensor using SPI">
            <a:extLst>
              <a:ext uri="{FF2B5EF4-FFF2-40B4-BE49-F238E27FC236}">
                <a16:creationId xmlns:a16="http://schemas.microsoft.com/office/drawing/2014/main" id="{857889F3-273D-4DED-BACA-822C61B0B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16014"/>
            <a:ext cx="555307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rduino Bosch BME280 Sensor Sketch">
            <a:extLst>
              <a:ext uri="{FF2B5EF4-FFF2-40B4-BE49-F238E27FC236}">
                <a16:creationId xmlns:a16="http://schemas.microsoft.com/office/drawing/2014/main" id="{23F775F2-EC07-4B97-9AE3-7365C281D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331464"/>
            <a:ext cx="5273675" cy="280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61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I2c – </a:t>
            </a:r>
            <a:r>
              <a:rPr lang="en-IN" dirty="0">
                <a:solidFill>
                  <a:schemeClr val="tx1">
                    <a:lumMod val="75000"/>
                    <a:lumOff val="25000"/>
                  </a:schemeClr>
                </a:solidFill>
              </a:rPr>
              <a:t>Inter-integrated Circuit </a:t>
            </a:r>
            <a:endParaRPr lang="en-US"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half" idx="4294967295"/>
          </p:nvPr>
        </p:nvSpPr>
        <p:spPr>
          <a:xfrm>
            <a:off x="521206" y="1654440"/>
            <a:ext cx="5242985" cy="3412860"/>
          </a:xfrm>
        </p:spPr>
        <p:txBody>
          <a:bodyPr vert="horz" lIns="91440" tIns="45720" rIns="91440" bIns="45720" rtlCol="0">
            <a:normAutofit/>
          </a:bodyPr>
          <a:lstStyle/>
          <a:p>
            <a:pPr>
              <a:lnSpc>
                <a:spcPts val="1800"/>
              </a:lnSpc>
              <a:spcAft>
                <a:spcPts val="600"/>
              </a:spcAft>
            </a:pPr>
            <a:r>
              <a:rPr lang="en-IN" dirty="0"/>
              <a:t>The </a:t>
            </a:r>
            <a:r>
              <a:rPr lang="en-IN" dirty="0">
                <a:solidFill>
                  <a:srgbClr val="D24726"/>
                </a:solidFill>
              </a:rPr>
              <a:t>Inter-integrated Circuit </a:t>
            </a:r>
            <a:r>
              <a:rPr lang="en-IN" dirty="0"/>
              <a:t>(I</a:t>
            </a:r>
            <a:r>
              <a:rPr lang="en-IN" baseline="30000" dirty="0"/>
              <a:t>2</a:t>
            </a:r>
            <a:r>
              <a:rPr lang="en-IN" dirty="0"/>
              <a:t>C) Protocol is a protocol intended to allow multiple “slave” digital integrated circuits (“chips”) to communicate with one or more “master” chips. Like the Serial Peripheral Interface (SPI), it is only intended for short distance communications within a single device. Like Asynchronous Serial Interfaces (such as RS-232 or UARTs), it only requires two signal wires to exchange information.</a:t>
            </a:r>
          </a:p>
          <a:p>
            <a:pPr>
              <a:lnSpc>
                <a:spcPts val="1800"/>
              </a:lnSpc>
              <a:spcAft>
                <a:spcPts val="600"/>
              </a:spcAft>
            </a:pPr>
            <a:r>
              <a:rPr lang="en-IN" dirty="0"/>
              <a:t>I</a:t>
            </a:r>
            <a:r>
              <a:rPr lang="en-IN" baseline="30000" dirty="0"/>
              <a:t>2</a:t>
            </a:r>
            <a:r>
              <a:rPr lang="en-IN" dirty="0"/>
              <a:t>C requires a mere two wires, like asynchronous serial, but those two wires can support up to 1008 slave devices. Also, unlike SPI, I</a:t>
            </a:r>
            <a:r>
              <a:rPr lang="en-IN" baseline="30000" dirty="0"/>
              <a:t>2</a:t>
            </a:r>
            <a:r>
              <a:rPr lang="en-IN" dirty="0"/>
              <a:t>C can support a multi-master system, allowing more than one master to communicate with all devices on the bus.</a:t>
            </a:r>
          </a:p>
          <a:p>
            <a:pPr>
              <a:lnSpc>
                <a:spcPts val="1800"/>
              </a:lnSpc>
              <a:spcAft>
                <a:spcPts val="600"/>
              </a:spcAft>
            </a:pPr>
            <a:r>
              <a:rPr lang="en-IN" dirty="0"/>
              <a:t>Data rates fall between asynchronous serial and SPI; most I</a:t>
            </a:r>
            <a:r>
              <a:rPr lang="en-IN" baseline="30000" dirty="0"/>
              <a:t>2</a:t>
            </a:r>
            <a:r>
              <a:rPr lang="en-IN" dirty="0"/>
              <a:t>C devices can communicate at 100kHz or 400kHz. </a:t>
            </a:r>
          </a:p>
        </p:txBody>
      </p:sp>
      <p:pic>
        <p:nvPicPr>
          <p:cNvPr id="7" name="Content Placeholder 6">
            <a:extLst>
              <a:ext uri="{FF2B5EF4-FFF2-40B4-BE49-F238E27FC236}">
                <a16:creationId xmlns:a16="http://schemas.microsoft.com/office/drawing/2014/main" id="{EB53CF5A-9443-4DC4-8939-2CD5C13E079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370637" y="1345888"/>
            <a:ext cx="5010150" cy="3006089"/>
          </a:xfrm>
        </p:spPr>
      </p:pic>
      <p:pic>
        <p:nvPicPr>
          <p:cNvPr id="6146" name="Picture 2" descr="Related image">
            <a:extLst>
              <a:ext uri="{FF2B5EF4-FFF2-40B4-BE49-F238E27FC236}">
                <a16:creationId xmlns:a16="http://schemas.microsoft.com/office/drawing/2014/main" id="{7A9363BD-0B54-472E-9F6E-86C17FA6D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993" y="4482953"/>
            <a:ext cx="5151437" cy="1926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122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I2C- Interfacing HTU21D Sensor</a:t>
            </a:r>
          </a:p>
        </p:txBody>
      </p:sp>
      <p:sp>
        <p:nvSpPr>
          <p:cNvPr id="21" name="Content Placeholder 17"/>
          <p:cNvSpPr txBox="1">
            <a:spLocks/>
          </p:cNvSpPr>
          <p:nvPr/>
        </p:nvSpPr>
        <p:spPr>
          <a:xfrm>
            <a:off x="521207" y="1816015"/>
            <a:ext cx="4673645" cy="15113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3400" dirty="0">
                <a:solidFill>
                  <a:srgbClr val="D24726"/>
                </a:solidFill>
                <a:latin typeface="Segoe UI Semibold" panose="020B0702040204020203" pitchFamily="34" charset="0"/>
                <a:cs typeface="Segoe UI Semibold" panose="020B0702040204020203" pitchFamily="34" charset="0"/>
              </a:rPr>
              <a:t>HTU21D</a:t>
            </a:r>
          </a:p>
          <a:p>
            <a:pPr marL="0" indent="0">
              <a:lnSpc>
                <a:spcPct val="100000"/>
              </a:lnSpc>
              <a:buNone/>
            </a:pPr>
            <a:r>
              <a:rPr lang="en-IN" dirty="0"/>
              <a:t>The HTU21D is a low-cost, easy to use, highly accurate, digital humidity sensor. All you need is two lines for I</a:t>
            </a:r>
            <a:r>
              <a:rPr lang="en-IN" baseline="30000" dirty="0"/>
              <a:t>2</a:t>
            </a:r>
            <a:r>
              <a:rPr lang="en-IN" dirty="0"/>
              <a:t>C communication and you’ll have relative humidity readings such as “45.2%” or “23.1%” and very accurate temperature readings as a bonus!.</a:t>
            </a:r>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7170" name="Picture 2" descr="HTU21D in bread board">
            <a:extLst>
              <a:ext uri="{FF2B5EF4-FFF2-40B4-BE49-F238E27FC236}">
                <a16:creationId xmlns:a16="http://schemas.microsoft.com/office/drawing/2014/main" id="{9B70615E-4B82-4EBB-AF7D-168865028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900" y="1816015"/>
            <a:ext cx="5578982" cy="42957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U21D Breakout Board">
            <a:extLst>
              <a:ext uri="{FF2B5EF4-FFF2-40B4-BE49-F238E27FC236}">
                <a16:creationId xmlns:a16="http://schemas.microsoft.com/office/drawing/2014/main" id="{CB324B97-DDB1-4512-8795-D89725242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18" y="3327401"/>
            <a:ext cx="38100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7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I2C- TCA9548A 1 to 8 I2C Multiplexer</a:t>
            </a:r>
          </a:p>
        </p:txBody>
      </p:sp>
      <p:sp>
        <p:nvSpPr>
          <p:cNvPr id="21" name="Content Placeholder 17"/>
          <p:cNvSpPr txBox="1">
            <a:spLocks/>
          </p:cNvSpPr>
          <p:nvPr/>
        </p:nvSpPr>
        <p:spPr>
          <a:xfrm>
            <a:off x="521207" y="1816015"/>
            <a:ext cx="4673645" cy="15113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3400" dirty="0">
                <a:solidFill>
                  <a:srgbClr val="D24726"/>
                </a:solidFill>
                <a:latin typeface="Segoe UI Semibold" panose="020B0702040204020203" pitchFamily="34" charset="0"/>
                <a:cs typeface="Segoe UI Semibold" panose="020B0702040204020203" pitchFamily="34" charset="0"/>
              </a:rPr>
              <a:t>TCA9548A</a:t>
            </a:r>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8194" name="Picture 2" descr="adafruit_products_Metro_Sensor_Demo_kitjk_ORIG.jpg">
            <a:extLst>
              <a:ext uri="{FF2B5EF4-FFF2-40B4-BE49-F238E27FC236}">
                <a16:creationId xmlns:a16="http://schemas.microsoft.com/office/drawing/2014/main" id="{669E3B60-02C5-48C3-BBCC-5B6AAC916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33" t="13928" r="13000" b="13659"/>
          <a:stretch/>
        </p:blipFill>
        <p:spPr bwMode="auto">
          <a:xfrm>
            <a:off x="5659430" y="1943100"/>
            <a:ext cx="5465263" cy="41021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dafruit_products_2717_kit_ORIG.jpg">
            <a:extLst>
              <a:ext uri="{FF2B5EF4-FFF2-40B4-BE49-F238E27FC236}">
                <a16:creationId xmlns:a16="http://schemas.microsoft.com/office/drawing/2014/main" id="{F8648D83-556E-403A-9FCF-5066025CC3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01" t="14935" r="34333" b="12770"/>
          <a:stretch/>
        </p:blipFill>
        <p:spPr bwMode="auto">
          <a:xfrm>
            <a:off x="1413654" y="2571708"/>
            <a:ext cx="2075951" cy="370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099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Serial Communication UART</a:t>
            </a:r>
          </a:p>
        </p:txBody>
      </p:sp>
      <p:sp>
        <p:nvSpPr>
          <p:cNvPr id="21" name="Content Placeholder 17"/>
          <p:cNvSpPr txBox="1">
            <a:spLocks/>
          </p:cNvSpPr>
          <p:nvPr/>
        </p:nvSpPr>
        <p:spPr>
          <a:xfrm>
            <a:off x="521207" y="1536614"/>
            <a:ext cx="5041393" cy="487333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Baud Rate</a:t>
            </a:r>
          </a:p>
          <a:p>
            <a:pPr marL="0" indent="0">
              <a:buNone/>
            </a:pPr>
            <a:r>
              <a:rPr lang="en-IN" dirty="0"/>
              <a:t>The baud rate specifies </a:t>
            </a:r>
            <a:r>
              <a:rPr lang="en-IN" b="1" dirty="0"/>
              <a:t>how fast</a:t>
            </a:r>
            <a:r>
              <a:rPr lang="en-IN" dirty="0"/>
              <a:t> data is sent over a serial line. It’s usually expressed in units of bits-per-second (bps). One of the more common baud rates, especially for simple stuff where speed isn’t critical, is </a:t>
            </a:r>
            <a:r>
              <a:rPr lang="en-IN" b="1" dirty="0"/>
              <a:t>9600 bps</a:t>
            </a:r>
            <a:r>
              <a:rPr lang="en-IN" dirty="0"/>
              <a:t>. Other “standard” baud are 1200, 2400, 4800, 19200, 38400, 57600, and 115200.</a:t>
            </a:r>
          </a:p>
          <a:p>
            <a:pPr marL="0" indent="0">
              <a:buNone/>
            </a:pPr>
            <a:r>
              <a:rPr lang="en-IN" sz="1600" b="1" dirty="0">
                <a:solidFill>
                  <a:srgbClr val="D24726"/>
                </a:solidFill>
              </a:rPr>
              <a:t>Framing the data</a:t>
            </a:r>
          </a:p>
          <a:p>
            <a:pPr marL="0" indent="0">
              <a:buNone/>
            </a:pPr>
            <a:r>
              <a:rPr lang="en-IN" dirty="0"/>
              <a:t>Each block (usually a byte) of data transmitted is actually sent in a </a:t>
            </a:r>
            <a:r>
              <a:rPr lang="en-IN" i="1" dirty="0"/>
              <a:t>packet</a:t>
            </a:r>
            <a:r>
              <a:rPr lang="en-IN" dirty="0"/>
              <a:t> or </a:t>
            </a:r>
            <a:r>
              <a:rPr lang="en-IN" i="1" dirty="0"/>
              <a:t>frame</a:t>
            </a:r>
            <a:r>
              <a:rPr lang="en-IN" dirty="0"/>
              <a:t> of bits. Frames are created by appending synchronization and parity bits to our data.</a:t>
            </a:r>
          </a:p>
          <a:p>
            <a:pPr marL="0" indent="0">
              <a:buNone/>
            </a:pPr>
            <a:endParaRPr lang="en-IN" dirty="0"/>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9218" name="Picture 2" descr="Serial Packet">
            <a:extLst>
              <a:ext uri="{FF2B5EF4-FFF2-40B4-BE49-F238E27FC236}">
                <a16:creationId xmlns:a16="http://schemas.microsoft.com/office/drawing/2014/main" id="{74C86D57-9487-46FC-951A-8346F1A7B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07" y="5321386"/>
            <a:ext cx="4787393" cy="63603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erial Wiring">
            <a:extLst>
              <a:ext uri="{FF2B5EF4-FFF2-40B4-BE49-F238E27FC236}">
                <a16:creationId xmlns:a16="http://schemas.microsoft.com/office/drawing/2014/main" id="{CD80A796-69E5-4140-BD30-F8839FF70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326" y="2833620"/>
            <a:ext cx="2664057" cy="16160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711D2C-E949-4DEA-B15B-2FB359332126}"/>
              </a:ext>
            </a:extLst>
          </p:cNvPr>
          <p:cNvSpPr/>
          <p:nvPr/>
        </p:nvSpPr>
        <p:spPr>
          <a:xfrm>
            <a:off x="6044693" y="1762036"/>
            <a:ext cx="5623432" cy="646331"/>
          </a:xfrm>
          <a:prstGeom prst="rect">
            <a:avLst/>
          </a:prstGeom>
        </p:spPr>
        <p:txBody>
          <a:bodyPr wrap="square">
            <a:spAutoFit/>
          </a:bodyPr>
          <a:lstStyle/>
          <a:p>
            <a:r>
              <a:rPr lang="en-IN" sz="1200" dirty="0">
                <a:solidFill>
                  <a:srgbClr val="333333"/>
                </a:solidFill>
                <a:latin typeface="Segoe UI" panose="020B0502040204020203" pitchFamily="34" charset="0"/>
                <a:cs typeface="Segoe UI" panose="020B0502040204020203" pitchFamily="34" charset="0"/>
              </a:rPr>
              <a:t>A serial bus consists of just two wires - one for sending data and another for receiving. As such, serial devices should have two serial pins: the receiver, </a:t>
            </a:r>
            <a:r>
              <a:rPr lang="en-IN" sz="1200" b="1" dirty="0">
                <a:solidFill>
                  <a:srgbClr val="333333"/>
                </a:solidFill>
                <a:latin typeface="Segoe UI" panose="020B0502040204020203" pitchFamily="34" charset="0"/>
                <a:cs typeface="Segoe UI" panose="020B0502040204020203" pitchFamily="34" charset="0"/>
              </a:rPr>
              <a:t>RX</a:t>
            </a:r>
            <a:r>
              <a:rPr lang="en-IN" sz="1200" dirty="0">
                <a:solidFill>
                  <a:srgbClr val="333333"/>
                </a:solidFill>
                <a:latin typeface="Segoe UI" panose="020B0502040204020203" pitchFamily="34" charset="0"/>
                <a:cs typeface="Segoe UI" panose="020B0502040204020203" pitchFamily="34" charset="0"/>
              </a:rPr>
              <a:t>, and the transmitter, </a:t>
            </a:r>
            <a:r>
              <a:rPr lang="en-IN" sz="1200" b="1" dirty="0">
                <a:solidFill>
                  <a:srgbClr val="333333"/>
                </a:solidFill>
                <a:latin typeface="Segoe UI" panose="020B0502040204020203" pitchFamily="34" charset="0"/>
                <a:cs typeface="Segoe UI" panose="020B0502040204020203" pitchFamily="34" charset="0"/>
              </a:rPr>
              <a:t>TX</a:t>
            </a:r>
            <a:r>
              <a:rPr lang="en-IN" sz="1200" dirty="0">
                <a:solidFill>
                  <a:srgbClr val="333333"/>
                </a:solidFill>
                <a:latin typeface="Segoe UI" panose="020B0502040204020203" pitchFamily="34" charset="0"/>
                <a:cs typeface="Segoe UI" panose="020B0502040204020203" pitchFamily="34" charset="0"/>
              </a:rPr>
              <a:t>.</a:t>
            </a:r>
            <a:endParaRPr lang="en-IN" sz="1200" dirty="0">
              <a:latin typeface="Segoe UI" panose="020B0502040204020203" pitchFamily="34" charset="0"/>
              <a:cs typeface="Segoe UI" panose="020B0502040204020203" pitchFamily="34" charset="0"/>
            </a:endParaRPr>
          </a:p>
        </p:txBody>
      </p:sp>
      <p:pic>
        <p:nvPicPr>
          <p:cNvPr id="9222" name="Picture 6" descr="https://cdn.sparkfun.com/assets/c/a/0/b/7/50d2201ece395f0a15000001.png">
            <a:extLst>
              <a:ext uri="{FF2B5EF4-FFF2-40B4-BE49-F238E27FC236}">
                <a16:creationId xmlns:a16="http://schemas.microsoft.com/office/drawing/2014/main" id="{1B8A759E-E33E-4E16-90B4-3319F8B13B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9700" y="5321386"/>
            <a:ext cx="6592230" cy="86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87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Analog V/s Digital Graphs</a:t>
            </a:r>
          </a:p>
        </p:txBody>
      </p:sp>
      <p:cxnSp>
        <p:nvCxnSpPr>
          <p:cNvPr id="20" name="Straight Connector 19" descr="Light grey line separating Morph text and images"/>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567B71C-5329-44EB-8965-18F170635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97" y="2185414"/>
            <a:ext cx="4990476" cy="3466667"/>
          </a:xfrm>
          <a:prstGeom prst="rect">
            <a:avLst/>
          </a:prstGeom>
        </p:spPr>
      </p:pic>
      <p:pic>
        <p:nvPicPr>
          <p:cNvPr id="10" name="Picture 9">
            <a:extLst>
              <a:ext uri="{FF2B5EF4-FFF2-40B4-BE49-F238E27FC236}">
                <a16:creationId xmlns:a16="http://schemas.microsoft.com/office/drawing/2014/main" id="{FEB3743B-D84A-46CC-ADA7-E66972D73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755" y="2964590"/>
            <a:ext cx="5369902" cy="1908313"/>
          </a:xfrm>
          <a:prstGeom prst="rect">
            <a:avLst/>
          </a:prstGeom>
        </p:spPr>
      </p:pic>
    </p:spTree>
    <p:extLst>
      <p:ext uri="{BB962C8B-B14F-4D97-AF65-F5344CB8AC3E}">
        <p14:creationId xmlns:p14="http://schemas.microsoft.com/office/powerpoint/2010/main" val="230285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CP2102- Single Chip USB to UART Bridge</a:t>
            </a:r>
          </a:p>
        </p:txBody>
      </p:sp>
      <p:sp>
        <p:nvSpPr>
          <p:cNvPr id="21" name="Content Placeholder 17"/>
          <p:cNvSpPr txBox="1">
            <a:spLocks/>
          </p:cNvSpPr>
          <p:nvPr/>
        </p:nvSpPr>
        <p:spPr>
          <a:xfrm>
            <a:off x="521207" y="1536614"/>
            <a:ext cx="5041393" cy="487333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CP2102</a:t>
            </a:r>
          </a:p>
          <a:p>
            <a:pPr marL="0" indent="0">
              <a:buNone/>
            </a:pPr>
            <a:r>
              <a:rPr lang="en-IN" dirty="0"/>
              <a:t>The CP2102 is a highly-integrated USB-to-UART Bridge Controller providing a simple solution for updating RS-232 designs to USB using a minimum of components and PCB space. The CP2102 includes a USB 2.0 full-speed function controller, USB transceiver, oscillator, EEPROM, and asynchronous serial data bus (UART) with full modem control signals in a compact 5 x 5 mm MLP-28 package. No other external USB components are required.</a:t>
            </a:r>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10242" name="Picture 2" descr="Related image">
            <a:extLst>
              <a:ext uri="{FF2B5EF4-FFF2-40B4-BE49-F238E27FC236}">
                <a16:creationId xmlns:a16="http://schemas.microsoft.com/office/drawing/2014/main" id="{E17E8C2B-BDDD-45D7-8323-4463FCEC40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9953" y="3594100"/>
            <a:ext cx="3263900" cy="3263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4ED5C12-77D2-4549-AC86-A82006689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551" y="2639162"/>
            <a:ext cx="5793242" cy="2510688"/>
          </a:xfrm>
          <a:prstGeom prst="rect">
            <a:avLst/>
          </a:prstGeom>
        </p:spPr>
      </p:pic>
    </p:spTree>
    <p:extLst>
      <p:ext uri="{BB962C8B-B14F-4D97-AF65-F5344CB8AC3E}">
        <p14:creationId xmlns:p14="http://schemas.microsoft.com/office/powerpoint/2010/main" val="2065762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F0F0-E7F1-4A8C-9DF3-E37D147EFE8F}"/>
              </a:ext>
            </a:extLst>
          </p:cNvPr>
          <p:cNvSpPr>
            <a:spLocks noGrp="1"/>
          </p:cNvSpPr>
          <p:nvPr>
            <p:ph type="title"/>
          </p:nvPr>
        </p:nvSpPr>
        <p:spPr/>
        <p:txBody>
          <a:bodyPr/>
          <a:lstStyle/>
          <a:p>
            <a:r>
              <a:rPr lang="en-IN" dirty="0"/>
              <a:t>Node MCU ESP 12</a:t>
            </a:r>
          </a:p>
        </p:txBody>
      </p:sp>
      <p:pic>
        <p:nvPicPr>
          <p:cNvPr id="11266" name="Picture 2" descr="Image result for nodemcu block diagram">
            <a:extLst>
              <a:ext uri="{FF2B5EF4-FFF2-40B4-BE49-F238E27FC236}">
                <a16:creationId xmlns:a16="http://schemas.microsoft.com/office/drawing/2014/main" id="{900F47A4-4883-4E30-BDB9-1590089888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6113" y="1373171"/>
            <a:ext cx="7761287" cy="548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56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Microprocessors Vs Microcontrollers</a:t>
            </a:r>
          </a:p>
        </p:txBody>
      </p:sp>
      <p:pic>
        <p:nvPicPr>
          <p:cNvPr id="15362" name="Picture 2" descr="Microprocessor block diagram">
            <a:extLst>
              <a:ext uri="{FF2B5EF4-FFF2-40B4-BE49-F238E27FC236}">
                <a16:creationId xmlns:a16="http://schemas.microsoft.com/office/drawing/2014/main" id="{7E87E058-2CE3-4C22-A5E6-E3545A307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67" y="1394209"/>
            <a:ext cx="5634533" cy="469544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microcontroller block diagram">
            <a:extLst>
              <a:ext uri="{FF2B5EF4-FFF2-40B4-BE49-F238E27FC236}">
                <a16:creationId xmlns:a16="http://schemas.microsoft.com/office/drawing/2014/main" id="{C2B384F7-35A3-4F4D-A6AD-6DED1EB90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94209"/>
            <a:ext cx="5600699" cy="4667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591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Logic Level</a:t>
            </a:r>
          </a:p>
        </p:txBody>
      </p:sp>
      <p:sp>
        <p:nvSpPr>
          <p:cNvPr id="21" name="Content Placeholder 17"/>
          <p:cNvSpPr txBox="1">
            <a:spLocks/>
          </p:cNvSpPr>
          <p:nvPr/>
        </p:nvSpPr>
        <p:spPr>
          <a:xfrm>
            <a:off x="521207" y="1536614"/>
            <a:ext cx="5041393" cy="487333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TTL Logic Levels</a:t>
            </a:r>
          </a:p>
          <a:p>
            <a:pPr marL="0" indent="0">
              <a:buNone/>
            </a:pPr>
            <a:r>
              <a:rPr lang="en-IN" dirty="0"/>
              <a:t>The A majority of systems we use rely on 5 V TTL Logic Levels. TTL is an acronym for Transistor-Transistor Logic. It relies on circuits built from bipolar transistors to achieve switching and maintain logic states.</a:t>
            </a:r>
          </a:p>
          <a:p>
            <a:r>
              <a:rPr lang="en-IN" dirty="0"/>
              <a:t>V</a:t>
            </a:r>
            <a:r>
              <a:rPr lang="en-IN" baseline="-25000" dirty="0"/>
              <a:t>OH</a:t>
            </a:r>
            <a:r>
              <a:rPr lang="en-IN" dirty="0"/>
              <a:t> – Minimum OUTPUT Voltage level a TTL device will provide for a HIGH signal.</a:t>
            </a:r>
          </a:p>
          <a:p>
            <a:r>
              <a:rPr lang="en-IN" dirty="0"/>
              <a:t>V</a:t>
            </a:r>
            <a:r>
              <a:rPr lang="en-IN" baseline="-25000" dirty="0"/>
              <a:t>IH</a:t>
            </a:r>
            <a:r>
              <a:rPr lang="en-IN" dirty="0"/>
              <a:t> – Minimum INPUT Voltage level to be considered a HIGH.</a:t>
            </a:r>
          </a:p>
          <a:p>
            <a:r>
              <a:rPr lang="en-IN" dirty="0"/>
              <a:t>V</a:t>
            </a:r>
            <a:r>
              <a:rPr lang="en-IN" baseline="-25000" dirty="0"/>
              <a:t>OL</a:t>
            </a:r>
            <a:r>
              <a:rPr lang="en-IN" dirty="0"/>
              <a:t> – Maximum OUTPUT Voltage level a device will provide for a LOW signal.</a:t>
            </a:r>
          </a:p>
          <a:p>
            <a:r>
              <a:rPr lang="en-IN" dirty="0"/>
              <a:t>V</a:t>
            </a:r>
            <a:r>
              <a:rPr lang="en-IN" baseline="-25000" dirty="0"/>
              <a:t>IL</a:t>
            </a:r>
            <a:r>
              <a:rPr lang="en-IN" dirty="0"/>
              <a:t> – Maximum INPUT Voltage level to still be considered a LOW.</a:t>
            </a:r>
          </a:p>
          <a:p>
            <a:pPr marL="0" indent="0">
              <a:buNone/>
            </a:pPr>
            <a:endParaRPr lang="en-IN" dirty="0"/>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12296" name="Picture 8" descr="alt text">
            <a:extLst>
              <a:ext uri="{FF2B5EF4-FFF2-40B4-BE49-F238E27FC236}">
                <a16:creationId xmlns:a16="http://schemas.microsoft.com/office/drawing/2014/main" id="{A51768EB-669D-4B8D-89D1-94F1221D0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043" y="1649413"/>
            <a:ext cx="2190750" cy="4067175"/>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 Standard 5V TTL Logic Levels">
            <a:extLst>
              <a:ext uri="{FF2B5EF4-FFF2-40B4-BE49-F238E27FC236}">
                <a16:creationId xmlns:a16="http://schemas.microsoft.com/office/drawing/2014/main" id="{D49F8269-DB1C-4204-BFCC-12B9D5553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220" y="1536614"/>
            <a:ext cx="1385773" cy="4619244"/>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Arduino Logic Levels">
            <a:extLst>
              <a:ext uri="{FF2B5EF4-FFF2-40B4-BE49-F238E27FC236}">
                <a16:creationId xmlns:a16="http://schemas.microsoft.com/office/drawing/2014/main" id="{FB5CFB1D-E001-43A3-A988-7C73B5EFB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243" y="1539599"/>
            <a:ext cx="1620157" cy="455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94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Bi-Directional Logic Level Converter</a:t>
            </a:r>
          </a:p>
        </p:txBody>
      </p:sp>
      <p:sp>
        <p:nvSpPr>
          <p:cNvPr id="21" name="Content Placeholder 17"/>
          <p:cNvSpPr txBox="1">
            <a:spLocks/>
          </p:cNvSpPr>
          <p:nvPr/>
        </p:nvSpPr>
        <p:spPr>
          <a:xfrm>
            <a:off x="521207" y="1536614"/>
            <a:ext cx="5041393" cy="2336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TTL Logic Levels</a:t>
            </a:r>
          </a:p>
          <a:p>
            <a:pPr marL="0" indent="0">
              <a:buNone/>
            </a:pPr>
            <a:r>
              <a:rPr lang="en-IN" dirty="0"/>
              <a:t>Do you have a 3.3V I</a:t>
            </a:r>
            <a:r>
              <a:rPr lang="en-IN" baseline="30000" dirty="0"/>
              <a:t>2</a:t>
            </a:r>
            <a:r>
              <a:rPr lang="en-IN" dirty="0"/>
              <a:t>C or SPI sensor that might go up in smoke if connected to a 5V Arduino? Or a 5V device that needs a workaround to be compatible with your 3.3V Raspberry pi, Arduino Due.</a:t>
            </a:r>
          </a:p>
          <a:p>
            <a:pPr marL="0" indent="0">
              <a:buNone/>
            </a:pPr>
            <a:r>
              <a:rPr lang="en-IN" dirty="0"/>
              <a:t>The circuit uses a single N-channel MOSFET and a couple pull-up resistors to realize bi-directional level shifting.</a:t>
            </a:r>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14338" name="Picture 2" descr="MOSFET logic level shifting circuit">
            <a:extLst>
              <a:ext uri="{FF2B5EF4-FFF2-40B4-BE49-F238E27FC236}">
                <a16:creationId xmlns:a16="http://schemas.microsoft.com/office/drawing/2014/main" id="{E683E5EB-E4BC-42BF-8227-695027A57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66" y="3727155"/>
            <a:ext cx="3028462" cy="26574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nnotated BD-LLC">
            <a:extLst>
              <a:ext uri="{FF2B5EF4-FFF2-40B4-BE49-F238E27FC236}">
                <a16:creationId xmlns:a16="http://schemas.microsoft.com/office/drawing/2014/main" id="{6C0F6784-0702-46EA-B395-A61AC1492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1341599"/>
            <a:ext cx="4000500" cy="515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783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Resistors</a:t>
            </a:r>
          </a:p>
        </p:txBody>
      </p:sp>
      <p:sp>
        <p:nvSpPr>
          <p:cNvPr id="21" name="Content Placeholder 17"/>
          <p:cNvSpPr txBox="1">
            <a:spLocks/>
          </p:cNvSpPr>
          <p:nvPr/>
        </p:nvSpPr>
        <p:spPr>
          <a:xfrm>
            <a:off x="521207" y="1536614"/>
            <a:ext cx="5041393" cy="487333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What is a Resistor?</a:t>
            </a:r>
          </a:p>
          <a:p>
            <a:pPr marL="0" lvl="0" indent="0">
              <a:spcAft>
                <a:spcPts val="600"/>
              </a:spcAft>
              <a:buNone/>
              <a:defRPr/>
            </a:pPr>
            <a:r>
              <a:rPr lang="en-IN" dirty="0"/>
              <a:t>Resistors are electronic components which have a specific, never-changing electrical resistance. The resistor’s resistance </a:t>
            </a:r>
            <a:r>
              <a:rPr lang="en-IN" b="1" dirty="0"/>
              <a:t>limits the flow of electrons</a:t>
            </a:r>
            <a:r>
              <a:rPr lang="en-IN" dirty="0"/>
              <a:t> through a circuit.</a:t>
            </a:r>
          </a:p>
          <a:p>
            <a:pPr marL="0" indent="0">
              <a:buNone/>
            </a:pPr>
            <a:r>
              <a:rPr lang="en-IN" dirty="0"/>
              <a:t>They are </a:t>
            </a:r>
            <a:r>
              <a:rPr lang="en-IN" b="1" dirty="0"/>
              <a:t>passive</a:t>
            </a:r>
            <a:r>
              <a:rPr lang="en-IN" dirty="0"/>
              <a:t> components, meaning they only consume power (and can’t generate it). Resistors are usually added to circuits where they complement </a:t>
            </a:r>
            <a:r>
              <a:rPr lang="en-IN" b="1" dirty="0"/>
              <a:t>active</a:t>
            </a:r>
            <a:r>
              <a:rPr lang="en-IN" dirty="0"/>
              <a:t> components like op-amps, microcontrollers, and other integrated circuits.. Commonly resistors are used to limit current, divide voltages, and pull-up I/O lines. The electrical resistance of a resistor is measured in </a:t>
            </a:r>
            <a:r>
              <a:rPr lang="en-IN" b="1" dirty="0"/>
              <a:t>ohms</a:t>
            </a:r>
          </a:p>
          <a:p>
            <a:pPr marL="0" indent="0">
              <a:buNone/>
            </a:pPr>
            <a:r>
              <a:rPr lang="en-IN" sz="1600" b="1" dirty="0">
                <a:solidFill>
                  <a:srgbClr val="D24726"/>
                </a:solidFill>
                <a:latin typeface="Segoe UI Semibold" panose="020B0702040204020203" pitchFamily="34" charset="0"/>
                <a:cs typeface="Segoe UI Semibold" panose="020B0702040204020203" pitchFamily="34" charset="0"/>
              </a:rPr>
              <a:t>Applications</a:t>
            </a:r>
          </a:p>
          <a:p>
            <a:r>
              <a:rPr lang="en-IN" dirty="0"/>
              <a:t>LED Current Limiting</a:t>
            </a:r>
          </a:p>
          <a:p>
            <a:r>
              <a:rPr lang="en-IN" dirty="0"/>
              <a:t>Voltage Divider</a:t>
            </a:r>
          </a:p>
          <a:p>
            <a:r>
              <a:rPr lang="en-IN" dirty="0"/>
              <a:t>Pull Up And Pull Down resistors</a:t>
            </a:r>
          </a:p>
          <a:p>
            <a:pPr marL="0" indent="0">
              <a:buNone/>
            </a:pPr>
            <a:endParaRPr lang="en-US" sz="1600" dirty="0">
              <a:solidFill>
                <a:srgbClr val="D24726"/>
              </a:solidFill>
              <a:latin typeface="Segoe UI Semibold" panose="020B0702040204020203" pitchFamily="34" charset="0"/>
              <a:cs typeface="Segoe UI Semibold" panose="020B0702040204020203" pitchFamily="34" charset="0"/>
            </a:endParaRPr>
          </a:p>
          <a:p>
            <a:pPr marL="0" indent="0">
              <a:buNone/>
            </a:pPr>
            <a:endParaRPr lang="en-IN" dirty="0"/>
          </a:p>
          <a:p>
            <a:pPr marL="0" indent="0">
              <a:buNone/>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16386" name="Picture 2" descr="Current limiting resistor schematic">
            <a:extLst>
              <a:ext uri="{FF2B5EF4-FFF2-40B4-BE49-F238E27FC236}">
                <a16:creationId xmlns:a16="http://schemas.microsoft.com/office/drawing/2014/main" id="{A8B1C9A2-1142-4B85-9B94-5365231B0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903" y="4555002"/>
            <a:ext cx="1866900" cy="174555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Voltage divider circuit">
            <a:extLst>
              <a:ext uri="{FF2B5EF4-FFF2-40B4-BE49-F238E27FC236}">
                <a16:creationId xmlns:a16="http://schemas.microsoft.com/office/drawing/2014/main" id="{EBBF7F68-CA88-49E8-B709-EC42E216B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324" y="4579202"/>
            <a:ext cx="860676" cy="172135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Voltage divider equation">
            <a:extLst>
              <a:ext uri="{FF2B5EF4-FFF2-40B4-BE49-F238E27FC236}">
                <a16:creationId xmlns:a16="http://schemas.microsoft.com/office/drawing/2014/main" id="{68EF21DA-ABAC-4478-9F10-EDE515E78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521" y="5035065"/>
            <a:ext cx="3095625" cy="809625"/>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A resistor pulling up a button input">
            <a:extLst>
              <a:ext uri="{FF2B5EF4-FFF2-40B4-BE49-F238E27FC236}">
                <a16:creationId xmlns:a16="http://schemas.microsoft.com/office/drawing/2014/main" id="{3BD8402B-8432-41A3-A0AE-8DECA2F1F8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739" y="4670963"/>
            <a:ext cx="1988054" cy="1456249"/>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Resistor schematic symbols">
            <a:extLst>
              <a:ext uri="{FF2B5EF4-FFF2-40B4-BE49-F238E27FC236}">
                <a16:creationId xmlns:a16="http://schemas.microsoft.com/office/drawing/2014/main" id="{4F8B918C-126E-4911-B930-DEA0FF6B9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1254" y="1405098"/>
            <a:ext cx="3877558" cy="809625"/>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A smattering of potentiometers">
            <a:extLst>
              <a:ext uri="{FF2B5EF4-FFF2-40B4-BE49-F238E27FC236}">
                <a16:creationId xmlns:a16="http://schemas.microsoft.com/office/drawing/2014/main" id="{B36101D2-489A-43EB-906B-BB6D46C0C0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2175" y="2468625"/>
            <a:ext cx="2905125" cy="2312537"/>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Close-up of a 4.7kOhm resistor">
            <a:extLst>
              <a:ext uri="{FF2B5EF4-FFF2-40B4-BE49-F238E27FC236}">
                <a16:creationId xmlns:a16="http://schemas.microsoft.com/office/drawing/2014/main" id="{BE931712-15CD-4570-AC3B-F4F15378CD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4700514" y="2251230"/>
            <a:ext cx="2980954" cy="116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78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Capacitors</a:t>
            </a:r>
          </a:p>
        </p:txBody>
      </p:sp>
      <p:sp>
        <p:nvSpPr>
          <p:cNvPr id="21" name="Content Placeholder 17"/>
          <p:cNvSpPr txBox="1">
            <a:spLocks/>
          </p:cNvSpPr>
          <p:nvPr/>
        </p:nvSpPr>
        <p:spPr>
          <a:xfrm>
            <a:off x="521207" y="1536614"/>
            <a:ext cx="5041393" cy="35560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What is capacitors?</a:t>
            </a:r>
          </a:p>
          <a:p>
            <a:pPr marL="0" indent="0">
              <a:buNone/>
            </a:pPr>
            <a:r>
              <a:rPr lang="en-IN" dirty="0"/>
              <a:t>A capacitor is a two-terminal, electrical component. Along with resistors and inductors, they are one of the most fundamental </a:t>
            </a:r>
            <a:r>
              <a:rPr lang="en-IN" b="1" dirty="0"/>
              <a:t>passive</a:t>
            </a:r>
            <a:r>
              <a:rPr lang="en-IN" dirty="0"/>
              <a:t> components we use.</a:t>
            </a:r>
          </a:p>
          <a:p>
            <a:pPr marL="0" indent="0">
              <a:buNone/>
            </a:pPr>
            <a:r>
              <a:rPr lang="en-US" sz="1600" dirty="0">
                <a:solidFill>
                  <a:srgbClr val="D24726"/>
                </a:solidFill>
                <a:latin typeface="Segoe UI Semibold" panose="020B0702040204020203" pitchFamily="34" charset="0"/>
                <a:cs typeface="Segoe UI Semibold" panose="020B0702040204020203" pitchFamily="34" charset="0"/>
              </a:rPr>
              <a:t>Application</a:t>
            </a:r>
          </a:p>
          <a:p>
            <a:r>
              <a:rPr lang="en-IN" dirty="0"/>
              <a:t>Decoupling (Bypass) Capacitors</a:t>
            </a:r>
          </a:p>
          <a:p>
            <a:r>
              <a:rPr lang="en-IN" dirty="0"/>
              <a:t>Power Supply Filtering</a:t>
            </a:r>
          </a:p>
          <a:p>
            <a:r>
              <a:rPr lang="en-IN" dirty="0"/>
              <a:t>Signal Filtering</a:t>
            </a:r>
          </a:p>
          <a:p>
            <a:pPr marL="0" indent="0">
              <a:buNone/>
            </a:pPr>
            <a:endParaRPr lang="en-IN" dirty="0"/>
          </a:p>
          <a:p>
            <a:pPr marL="0" indent="0">
              <a:buNone/>
            </a:pPr>
            <a:endParaRPr lang="en-IN" dirty="0"/>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17410" name="Picture 2" descr="Capacitor variety hour">
            <a:extLst>
              <a:ext uri="{FF2B5EF4-FFF2-40B4-BE49-F238E27FC236}">
                <a16:creationId xmlns:a16="http://schemas.microsoft.com/office/drawing/2014/main" id="{0B26C709-938F-4120-83C9-E816C7F2B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1169" y="1435100"/>
            <a:ext cx="3848100" cy="25654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Decoupling capacitor schematic">
            <a:extLst>
              <a:ext uri="{FF2B5EF4-FFF2-40B4-BE49-F238E27FC236}">
                <a16:creationId xmlns:a16="http://schemas.microsoft.com/office/drawing/2014/main" id="{22BA08D5-0722-4734-8B8B-1ABBC5B36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4711700"/>
            <a:ext cx="3197111" cy="1912938"/>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capacitor charge/discharge example">
            <a:extLst>
              <a:ext uri="{FF2B5EF4-FFF2-40B4-BE49-F238E27FC236}">
                <a16:creationId xmlns:a16="http://schemas.microsoft.com/office/drawing/2014/main" id="{E9BE3333-D505-4F5B-8EF0-8580EDBD31E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15367" y="3264394"/>
            <a:ext cx="3207326" cy="2894612"/>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Power supply circuit">
            <a:extLst>
              <a:ext uri="{FF2B5EF4-FFF2-40B4-BE49-F238E27FC236}">
                <a16:creationId xmlns:a16="http://schemas.microsoft.com/office/drawing/2014/main" id="{3B75CE54-4E35-4DD8-AB29-76C8A2F505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1169" y="4247952"/>
            <a:ext cx="3699624" cy="168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234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Diodes</a:t>
            </a:r>
          </a:p>
        </p:txBody>
      </p:sp>
      <p:sp>
        <p:nvSpPr>
          <p:cNvPr id="21" name="Content Placeholder 17"/>
          <p:cNvSpPr txBox="1">
            <a:spLocks/>
          </p:cNvSpPr>
          <p:nvPr/>
        </p:nvSpPr>
        <p:spPr>
          <a:xfrm>
            <a:off x="521207" y="1536613"/>
            <a:ext cx="5041393" cy="495584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What Is a Diode?</a:t>
            </a:r>
          </a:p>
          <a:p>
            <a:pPr marL="0" indent="0">
              <a:buNone/>
            </a:pPr>
            <a:r>
              <a:rPr lang="en-IN" dirty="0"/>
              <a:t>The key function of an </a:t>
            </a:r>
            <a:r>
              <a:rPr lang="en-IN" b="1" dirty="0"/>
              <a:t>ideal</a:t>
            </a:r>
            <a:r>
              <a:rPr lang="en-IN" dirty="0"/>
              <a:t> diode is to control the </a:t>
            </a:r>
            <a:r>
              <a:rPr lang="en-IN" i="1" dirty="0"/>
              <a:t>direction</a:t>
            </a:r>
            <a:r>
              <a:rPr lang="en-IN" dirty="0"/>
              <a:t> of current-flow. Current passing through a diode can only go in one direction, called the forward direction. </a:t>
            </a:r>
          </a:p>
          <a:p>
            <a:pPr marL="0" indent="0">
              <a:buNone/>
            </a:pPr>
            <a:r>
              <a:rPr lang="en-US" sz="1600" dirty="0">
                <a:solidFill>
                  <a:srgbClr val="D24726"/>
                </a:solidFill>
                <a:latin typeface="Segoe UI Semibold" panose="020B0702040204020203" pitchFamily="34" charset="0"/>
                <a:cs typeface="Segoe UI Semibold" panose="020B0702040204020203" pitchFamily="34" charset="0"/>
              </a:rPr>
              <a:t>Applications</a:t>
            </a:r>
          </a:p>
          <a:p>
            <a:r>
              <a:rPr lang="en-IN" dirty="0"/>
              <a:t>Half wave and Full wave rectifiers.</a:t>
            </a:r>
          </a:p>
          <a:p>
            <a:r>
              <a:rPr lang="en-IN" dirty="0"/>
              <a:t>Reverse Current Protections</a:t>
            </a:r>
          </a:p>
          <a:p>
            <a:r>
              <a:rPr lang="en-IN" dirty="0" err="1"/>
              <a:t>Flyback</a:t>
            </a:r>
            <a:r>
              <a:rPr lang="en-IN" dirty="0"/>
              <a:t> Diodes and Voltage Spike Suppression</a:t>
            </a:r>
          </a:p>
          <a:p>
            <a:r>
              <a:rPr lang="en-IN" dirty="0"/>
              <a:t>Logic Gates</a:t>
            </a:r>
          </a:p>
          <a:p>
            <a:endParaRPr lang="en-IN" dirty="0"/>
          </a:p>
          <a:p>
            <a:endParaRPr lang="en-IN" dirty="0"/>
          </a:p>
          <a:p>
            <a:endParaRPr lang="en-IN" dirty="0"/>
          </a:p>
          <a:p>
            <a:pPr marL="0" indent="0">
              <a:buNone/>
            </a:pPr>
            <a:endParaRPr lang="en-US" sz="1600" dirty="0">
              <a:solidFill>
                <a:srgbClr val="D24726"/>
              </a:solidFill>
              <a:latin typeface="Segoe UI Semibold" panose="020B0702040204020203" pitchFamily="34" charset="0"/>
              <a:cs typeface="Segoe UI Semibold" panose="020B0702040204020203" pitchFamily="34" charset="0"/>
            </a:endParaRPr>
          </a:p>
          <a:p>
            <a:pPr marL="0" indent="0">
              <a:buNone/>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18434" name="Picture 2" descr="Full-wave bridge rectifier in/out waveforms and circuit">
            <a:extLst>
              <a:ext uri="{FF2B5EF4-FFF2-40B4-BE49-F238E27FC236}">
                <a16:creationId xmlns:a16="http://schemas.microsoft.com/office/drawing/2014/main" id="{C8AC6CFF-A6E4-4E72-8E6D-6C1F0D3E3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285559"/>
            <a:ext cx="4762500" cy="1547813"/>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verse current protection circuit">
            <a:extLst>
              <a:ext uri="{FF2B5EF4-FFF2-40B4-BE49-F238E27FC236}">
                <a16:creationId xmlns:a16="http://schemas.microsoft.com/office/drawing/2014/main" id="{8FBF23B8-0B45-4852-A6BD-E90634663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293" y="2833372"/>
            <a:ext cx="4762500" cy="1833563"/>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Diode 2-input OR gate schematic">
            <a:extLst>
              <a:ext uri="{FF2B5EF4-FFF2-40B4-BE49-F238E27FC236}">
                <a16:creationId xmlns:a16="http://schemas.microsoft.com/office/drawing/2014/main" id="{84B570C2-54FE-47F0-A731-C48E1E59B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394" y="4315986"/>
            <a:ext cx="1997397" cy="20108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Flyback diode circuit">
            <a:extLst>
              <a:ext uri="{FF2B5EF4-FFF2-40B4-BE49-F238E27FC236}">
                <a16:creationId xmlns:a16="http://schemas.microsoft.com/office/drawing/2014/main" id="{014DC290-1426-4318-BB41-1D450FDF68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400" y="4728235"/>
            <a:ext cx="1866900" cy="1764221"/>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Diode">
            <a:extLst>
              <a:ext uri="{FF2B5EF4-FFF2-40B4-BE49-F238E27FC236}">
                <a16:creationId xmlns:a16="http://schemas.microsoft.com/office/drawing/2014/main" id="{2EC84C55-5B04-4ABA-BEF9-07D05189B8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747" y="5418484"/>
            <a:ext cx="3784600" cy="908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870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Transistors</a:t>
            </a:r>
          </a:p>
        </p:txBody>
      </p:sp>
      <p:sp>
        <p:nvSpPr>
          <p:cNvPr id="21" name="Content Placeholder 17"/>
          <p:cNvSpPr txBox="1">
            <a:spLocks/>
          </p:cNvSpPr>
          <p:nvPr/>
        </p:nvSpPr>
        <p:spPr>
          <a:xfrm>
            <a:off x="521207" y="1536614"/>
            <a:ext cx="5041393" cy="487333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Transistors</a:t>
            </a:r>
          </a:p>
          <a:p>
            <a:pPr marL="0" indent="0">
              <a:buNone/>
            </a:pPr>
            <a:r>
              <a:rPr lang="en-IN" dirty="0"/>
              <a:t>In small, discrete quantities, transistors can be used to create simple electronic switches, </a:t>
            </a:r>
            <a:r>
              <a:rPr lang="en-IN" dirty="0">
                <a:hlinkClick r:id="rId2"/>
              </a:rPr>
              <a:t>digital logic</a:t>
            </a:r>
            <a:r>
              <a:rPr lang="en-IN" dirty="0"/>
              <a:t>, and signal amplifying circuits. In quantities of thousands, millions, and even billions, transistors are interconnected and embedded into tiny chips to create computer memories, microprocessors, and other complex ICs.</a:t>
            </a:r>
          </a:p>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Application</a:t>
            </a:r>
          </a:p>
          <a:p>
            <a:pPr>
              <a:spcAft>
                <a:spcPts val="600"/>
              </a:spcAft>
              <a:defRPr/>
            </a:pPr>
            <a:r>
              <a:rPr lang="en-IN" dirty="0"/>
              <a:t>Transistors Switch</a:t>
            </a:r>
          </a:p>
          <a:p>
            <a:pPr>
              <a:spcAft>
                <a:spcPts val="600"/>
              </a:spcAft>
              <a:defRPr/>
            </a:pPr>
            <a:r>
              <a:rPr lang="en-IN" dirty="0"/>
              <a:t>Digital Logics</a:t>
            </a:r>
          </a:p>
          <a:p>
            <a:pPr>
              <a:spcAft>
                <a:spcPts val="600"/>
              </a:spcAft>
              <a:defRPr/>
            </a:pPr>
            <a:r>
              <a:rPr lang="en-IN" dirty="0"/>
              <a:t>H Bridge</a:t>
            </a:r>
          </a:p>
          <a:p>
            <a:pPr>
              <a:spcAft>
                <a:spcPts val="600"/>
              </a:spcAft>
              <a:defRPr/>
            </a:pPr>
            <a:r>
              <a:rPr lang="en-IN" dirty="0"/>
              <a:t>Oscillator</a:t>
            </a:r>
          </a:p>
          <a:p>
            <a:pPr>
              <a:spcAft>
                <a:spcPts val="600"/>
              </a:spcAft>
              <a:defRPr/>
            </a:pPr>
            <a:r>
              <a:rPr lang="en-IN" dirty="0"/>
              <a:t>Amplifiers</a:t>
            </a:r>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19458" name="Picture 2" descr="NPN switch to control an LED">
            <a:extLst>
              <a:ext uri="{FF2B5EF4-FFF2-40B4-BE49-F238E27FC236}">
                <a16:creationId xmlns:a16="http://schemas.microsoft.com/office/drawing/2014/main" id="{8003838B-7902-42AF-8E62-3A25220D4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767" y="3601214"/>
            <a:ext cx="2895598" cy="280873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BJT inverter circuit">
            <a:extLst>
              <a:ext uri="{FF2B5EF4-FFF2-40B4-BE49-F238E27FC236}">
                <a16:creationId xmlns:a16="http://schemas.microsoft.com/office/drawing/2014/main" id="{32D8558C-A589-4389-9387-A4D27681A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687" y="3601214"/>
            <a:ext cx="2276475" cy="2543547"/>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lt text">
            <a:extLst>
              <a:ext uri="{FF2B5EF4-FFF2-40B4-BE49-F238E27FC236}">
                <a16:creationId xmlns:a16="http://schemas.microsoft.com/office/drawing/2014/main" id="{952A0769-B1F9-47E1-A450-F9377A43534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072164" y="3601214"/>
            <a:ext cx="3696279" cy="2673642"/>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Introduction image">
            <a:extLst>
              <a:ext uri="{FF2B5EF4-FFF2-40B4-BE49-F238E27FC236}">
                <a16:creationId xmlns:a16="http://schemas.microsoft.com/office/drawing/2014/main" id="{A6E9F56E-EAC5-4577-ADAA-9EC82B389C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912" y="1249726"/>
            <a:ext cx="3120993" cy="2189897"/>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NPN and PNP symbols">
            <a:extLst>
              <a:ext uri="{FF2B5EF4-FFF2-40B4-BE49-F238E27FC236}">
                <a16:creationId xmlns:a16="http://schemas.microsoft.com/office/drawing/2014/main" id="{1FCFDB63-1868-452F-81C9-C2C16CBDF4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9800" y="1536614"/>
            <a:ext cx="3120993" cy="139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22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Relays</a:t>
            </a:r>
          </a:p>
        </p:txBody>
      </p:sp>
      <p:sp>
        <p:nvSpPr>
          <p:cNvPr id="21" name="Content Placeholder 17"/>
          <p:cNvSpPr txBox="1">
            <a:spLocks/>
          </p:cNvSpPr>
          <p:nvPr/>
        </p:nvSpPr>
        <p:spPr>
          <a:xfrm>
            <a:off x="521207" y="1536614"/>
            <a:ext cx="5041393" cy="2336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What is a Relay?</a:t>
            </a:r>
          </a:p>
          <a:p>
            <a:pPr marL="0" indent="0">
              <a:buNone/>
            </a:pPr>
            <a:r>
              <a:rPr lang="en-IN" dirty="0"/>
              <a:t>A relay is an electrically operated or electromechanical switch composed of an electromagnet, an armature, a spring and a set of electrical contacts.</a:t>
            </a:r>
          </a:p>
        </p:txBody>
      </p:sp>
      <p:pic>
        <p:nvPicPr>
          <p:cNvPr id="20482" name="Picture 2" descr="Different Types of Relays ">
            <a:extLst>
              <a:ext uri="{FF2B5EF4-FFF2-40B4-BE49-F238E27FC236}">
                <a16:creationId xmlns:a16="http://schemas.microsoft.com/office/drawing/2014/main" id="{42C13D10-B6F5-43DA-9612-571B85610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2" y="1471054"/>
            <a:ext cx="4411662" cy="493889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relay">
            <a:extLst>
              <a:ext uri="{FF2B5EF4-FFF2-40B4-BE49-F238E27FC236}">
                <a16:creationId xmlns:a16="http://schemas.microsoft.com/office/drawing/2014/main" id="{28482D23-D0B8-4428-8F80-B4CB6DBB2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936" y="3139820"/>
            <a:ext cx="4176713" cy="307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036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Analog Circuit: Photocell Voltage Divider</a:t>
            </a:r>
          </a:p>
        </p:txBody>
      </p:sp>
      <p:pic>
        <p:nvPicPr>
          <p:cNvPr id="3" name="Picture 2">
            <a:extLst>
              <a:ext uri="{FF2B5EF4-FFF2-40B4-BE49-F238E27FC236}">
                <a16:creationId xmlns:a16="http://schemas.microsoft.com/office/drawing/2014/main" id="{C4650323-8278-473B-837C-88EE00008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151" y="1454716"/>
            <a:ext cx="7163565" cy="5131469"/>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Temperature Based Relay switch</a:t>
            </a:r>
          </a:p>
        </p:txBody>
      </p:sp>
      <p:pic>
        <p:nvPicPr>
          <p:cNvPr id="3" name="Picture 2">
            <a:extLst>
              <a:ext uri="{FF2B5EF4-FFF2-40B4-BE49-F238E27FC236}">
                <a16:creationId xmlns:a16="http://schemas.microsoft.com/office/drawing/2014/main" id="{BB9DB235-4609-494E-AA7F-901321C67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06" y="1282147"/>
            <a:ext cx="10217959" cy="5232917"/>
          </a:xfrm>
          <a:prstGeom prst="rect">
            <a:avLst/>
          </a:prstGeom>
        </p:spPr>
      </p:pic>
    </p:spTree>
    <p:extLst>
      <p:ext uri="{BB962C8B-B14F-4D97-AF65-F5344CB8AC3E}">
        <p14:creationId xmlns:p14="http://schemas.microsoft.com/office/powerpoint/2010/main" val="2715965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Digital Circuit: Seven Segment Counter</a:t>
            </a:r>
          </a:p>
        </p:txBody>
      </p:sp>
      <p:pic>
        <p:nvPicPr>
          <p:cNvPr id="4" name="Picture 3">
            <a:extLst>
              <a:ext uri="{FF2B5EF4-FFF2-40B4-BE49-F238E27FC236}">
                <a16:creationId xmlns:a16="http://schemas.microsoft.com/office/drawing/2014/main" id="{3D2A2559-B94D-49FE-8AC9-900AB602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488" y="1386055"/>
            <a:ext cx="5979215" cy="5023889"/>
          </a:xfrm>
          <a:prstGeom prst="rect">
            <a:avLst/>
          </a:prstGeom>
        </p:spPr>
      </p:pic>
    </p:spTree>
    <p:extLst>
      <p:ext uri="{BB962C8B-B14F-4D97-AF65-F5344CB8AC3E}">
        <p14:creationId xmlns:p14="http://schemas.microsoft.com/office/powerpoint/2010/main" val="3087352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ADC – Analog to digital </a:t>
            </a:r>
            <a:r>
              <a:rPr lang="en-US" dirty="0" err="1">
                <a:latin typeface="Segoe UI Light" panose="020B0502040204020203" pitchFamily="34" charset="0"/>
                <a:cs typeface="Segoe UI Light" panose="020B0502040204020203" pitchFamily="34" charset="0"/>
              </a:rPr>
              <a:t>Convertion</a:t>
            </a:r>
            <a:endParaRPr lang="en-US" dirty="0">
              <a:latin typeface="Segoe UI Light" panose="020B0502040204020203" pitchFamily="34" charset="0"/>
              <a:cs typeface="Segoe UI Light" panose="020B0502040204020203" pitchFamily="34" charset="0"/>
            </a:endParaRPr>
          </a:p>
        </p:txBody>
      </p:sp>
      <p:sp>
        <p:nvSpPr>
          <p:cNvPr id="21" name="Content Placeholder 17"/>
          <p:cNvSpPr txBox="1">
            <a:spLocks/>
          </p:cNvSpPr>
          <p:nvPr/>
        </p:nvSpPr>
        <p:spPr>
          <a:xfrm>
            <a:off x="521207" y="2320876"/>
            <a:ext cx="5153025" cy="221624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3400" dirty="0">
                <a:solidFill>
                  <a:srgbClr val="D24726"/>
                </a:solidFill>
                <a:latin typeface="Segoe UI Semibold" panose="020B0702040204020203" pitchFamily="34" charset="0"/>
                <a:cs typeface="Segoe UI Semibold" panose="020B0702040204020203" pitchFamily="34" charset="0"/>
              </a:rPr>
              <a:t>What is the ADC?</a:t>
            </a:r>
          </a:p>
          <a:p>
            <a:pPr marL="0" lvl="0" indent="0">
              <a:spcAft>
                <a:spcPts val="600"/>
              </a:spcAft>
              <a:buNone/>
              <a:defRPr/>
            </a:pPr>
            <a:r>
              <a:rPr lang="en-IN" dirty="0"/>
              <a:t>An Analog to Digital Converter (ADC) is a very useful feature that converts an </a:t>
            </a:r>
            <a:r>
              <a:rPr lang="en-IN" dirty="0" err="1"/>
              <a:t>analog</a:t>
            </a:r>
            <a:r>
              <a:rPr lang="en-IN" dirty="0"/>
              <a:t> voltage on a pin to a digital number.</a:t>
            </a:r>
          </a:p>
          <a:p>
            <a:pPr marL="0" lvl="0" indent="0">
              <a:spcAft>
                <a:spcPts val="600"/>
              </a:spcAft>
              <a:buNone/>
              <a:defRPr/>
            </a:pPr>
            <a:r>
              <a:rPr lang="en-IN" dirty="0"/>
              <a:t>The ADC on the Arduino is a 10-bit ADC meaning it has the ability to detect 1,024 (2</a:t>
            </a:r>
            <a:r>
              <a:rPr lang="en-IN" baseline="30000" dirty="0"/>
              <a:t>10</a:t>
            </a:r>
            <a:r>
              <a:rPr lang="en-IN" dirty="0"/>
              <a:t>) discrete </a:t>
            </a:r>
            <a:r>
              <a:rPr lang="en-IN" dirty="0" err="1"/>
              <a:t>analog</a:t>
            </a:r>
            <a:r>
              <a:rPr lang="en-IN" dirty="0"/>
              <a:t> levels. Some microcontrollers have 8-bit ADCs (2</a:t>
            </a:r>
            <a:r>
              <a:rPr lang="en-IN" baseline="30000" dirty="0"/>
              <a:t>8</a:t>
            </a:r>
            <a:r>
              <a:rPr lang="en-IN" dirty="0"/>
              <a:t> = 256 discrete levels) and some have 16-bit ADCs (2</a:t>
            </a:r>
            <a:r>
              <a:rPr lang="en-IN" baseline="30000" dirty="0"/>
              <a:t>16</a:t>
            </a:r>
            <a:r>
              <a:rPr lang="en-IN" dirty="0"/>
              <a:t> = 65,536 discrete levels).</a:t>
            </a: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DB8A207F-6C3C-42B5-83B7-493CCF1C1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17863"/>
            <a:ext cx="5153025" cy="4000500"/>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ADC value to Voltage </a:t>
            </a:r>
          </a:p>
        </p:txBody>
      </p:sp>
      <p:sp>
        <p:nvSpPr>
          <p:cNvPr id="21" name="Content Placeholder 17"/>
          <p:cNvSpPr txBox="1">
            <a:spLocks/>
          </p:cNvSpPr>
          <p:nvPr/>
        </p:nvSpPr>
        <p:spPr>
          <a:xfrm>
            <a:off x="521207" y="1497496"/>
            <a:ext cx="11193715" cy="522135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IN" dirty="0"/>
              <a:t>The ADC reports a </a:t>
            </a:r>
            <a:r>
              <a:rPr lang="en-IN" i="1" dirty="0" err="1"/>
              <a:t>ratiometric</a:t>
            </a:r>
            <a:r>
              <a:rPr lang="en-IN" i="1" dirty="0"/>
              <a:t> value</a:t>
            </a:r>
            <a:r>
              <a:rPr lang="en-IN" dirty="0"/>
              <a:t>. This means that the ADC assumes 5V is 1023 and anything less than 5V will be a ratio between 5V and 1023.</a:t>
            </a:r>
          </a:p>
          <a:p>
            <a:pPr marL="0" lvl="0" indent="0">
              <a:spcAft>
                <a:spcPts val="600"/>
              </a:spcAft>
              <a:buNone/>
              <a:defRPr/>
            </a:pPr>
            <a:endParaRPr lang="en-IN" sz="1600" dirty="0">
              <a:solidFill>
                <a:srgbClr val="D24726"/>
              </a:solidFill>
              <a:latin typeface="Segoe UI Semibold" panose="020B0702040204020203" pitchFamily="34" charset="0"/>
              <a:cs typeface="Segoe UI Semibold" panose="020B0702040204020203" pitchFamily="34" charset="0"/>
            </a:endParaRPr>
          </a:p>
          <a:p>
            <a:pPr marL="0" lvl="0" indent="0">
              <a:spcAft>
                <a:spcPts val="600"/>
              </a:spcAft>
              <a:buNone/>
              <a:defRPr/>
            </a:pPr>
            <a:endParaRPr lang="en-IN" sz="1600" dirty="0">
              <a:solidFill>
                <a:srgbClr val="D24726"/>
              </a:solidFill>
              <a:latin typeface="Segoe UI Semibold" panose="020B0702040204020203" pitchFamily="34" charset="0"/>
              <a:cs typeface="Segoe UI Semibold" panose="020B0702040204020203" pitchFamily="34" charset="0"/>
            </a:endParaRPr>
          </a:p>
          <a:p>
            <a:pPr marL="0" lvl="0" indent="0">
              <a:spcAft>
                <a:spcPts val="600"/>
              </a:spcAft>
              <a:buNone/>
              <a:defRPr/>
            </a:pPr>
            <a:r>
              <a:rPr lang="en-IN" dirty="0"/>
              <a:t>Analog to digital conversions are dependant on the system voltage. Arduino use the 10-bit ADC on a 5V system, If your system is 3.3V, you simply change 5V out with 3.3V in the equation. </a:t>
            </a:r>
          </a:p>
          <a:p>
            <a:pPr marL="0" lvl="0" indent="0">
              <a:spcAft>
                <a:spcPts val="600"/>
              </a:spcAft>
              <a:buNone/>
              <a:defRPr/>
            </a:pPr>
            <a:endParaRPr lang="en-IN" dirty="0"/>
          </a:p>
          <a:p>
            <a:pPr marL="0" lvl="0" indent="0">
              <a:spcAft>
                <a:spcPts val="600"/>
              </a:spcAft>
              <a:buNone/>
              <a:defRPr/>
            </a:pPr>
            <a:endParaRPr lang="en-IN" dirty="0"/>
          </a:p>
          <a:p>
            <a:pPr marL="0" lvl="0" indent="0">
              <a:spcAft>
                <a:spcPts val="600"/>
              </a:spcAft>
              <a:buNone/>
              <a:defRPr/>
            </a:pPr>
            <a:r>
              <a:rPr lang="en-IN" dirty="0"/>
              <a:t>If the </a:t>
            </a:r>
            <a:r>
              <a:rPr lang="en-IN" dirty="0" err="1"/>
              <a:t>analog</a:t>
            </a:r>
            <a:r>
              <a:rPr lang="en-IN" dirty="0"/>
              <a:t> voltage is 2.12V what will the ADC value?</a:t>
            </a:r>
          </a:p>
        </p:txBody>
      </p:sp>
      <p:pic>
        <p:nvPicPr>
          <p:cNvPr id="6" name="Picture 5">
            <a:extLst>
              <a:ext uri="{FF2B5EF4-FFF2-40B4-BE49-F238E27FC236}">
                <a16:creationId xmlns:a16="http://schemas.microsoft.com/office/drawing/2014/main" id="{F178DAEF-2680-4936-99E4-D3F50C92F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266" y="1955278"/>
            <a:ext cx="5715798" cy="562053"/>
          </a:xfrm>
          <a:prstGeom prst="rect">
            <a:avLst/>
          </a:prstGeom>
        </p:spPr>
      </p:pic>
      <p:pic>
        <p:nvPicPr>
          <p:cNvPr id="8" name="Picture 7">
            <a:extLst>
              <a:ext uri="{FF2B5EF4-FFF2-40B4-BE49-F238E27FC236}">
                <a16:creationId xmlns:a16="http://schemas.microsoft.com/office/drawing/2014/main" id="{ECB99B0D-D2CD-4048-8F2E-0101B6DF1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539" y="3355699"/>
            <a:ext cx="5343525" cy="828675"/>
          </a:xfrm>
          <a:prstGeom prst="rect">
            <a:avLst/>
          </a:prstGeom>
        </p:spPr>
      </p:pic>
      <p:pic>
        <p:nvPicPr>
          <p:cNvPr id="10" name="Picture 9">
            <a:extLst>
              <a:ext uri="{FF2B5EF4-FFF2-40B4-BE49-F238E27FC236}">
                <a16:creationId xmlns:a16="http://schemas.microsoft.com/office/drawing/2014/main" id="{5ADDAAD7-3232-400B-9E9C-31337AAE9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553" y="4993791"/>
            <a:ext cx="2257425" cy="733425"/>
          </a:xfrm>
          <a:prstGeom prst="rect">
            <a:avLst/>
          </a:prstGeom>
        </p:spPr>
      </p:pic>
      <p:pic>
        <p:nvPicPr>
          <p:cNvPr id="12" name="Picture 11">
            <a:extLst>
              <a:ext uri="{FF2B5EF4-FFF2-40B4-BE49-F238E27FC236}">
                <a16:creationId xmlns:a16="http://schemas.microsoft.com/office/drawing/2014/main" id="{9F2523D9-7EBB-43F7-8BFA-26882CBC8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076" y="4993790"/>
            <a:ext cx="2762250" cy="733425"/>
          </a:xfrm>
          <a:prstGeom prst="rect">
            <a:avLst/>
          </a:prstGeom>
        </p:spPr>
      </p:pic>
      <p:pic>
        <p:nvPicPr>
          <p:cNvPr id="1032" name="Picture 8" descr="alt text">
            <a:extLst>
              <a:ext uri="{FF2B5EF4-FFF2-40B4-BE49-F238E27FC236}">
                <a16:creationId xmlns:a16="http://schemas.microsoft.com/office/drawing/2014/main" id="{0ED0A412-5EAA-40DF-914E-FD28FD19FF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624" y="5203963"/>
            <a:ext cx="1143000" cy="24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891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ADS115 – ADC interfacing with Raspberry pi</a:t>
            </a:r>
          </a:p>
        </p:txBody>
      </p:sp>
      <p:sp>
        <p:nvSpPr>
          <p:cNvPr id="21" name="Content Placeholder 17"/>
          <p:cNvSpPr txBox="1">
            <a:spLocks/>
          </p:cNvSpPr>
          <p:nvPr/>
        </p:nvSpPr>
        <p:spPr>
          <a:xfrm>
            <a:off x="799502" y="1857050"/>
            <a:ext cx="5153025" cy="268844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3400" dirty="0">
                <a:solidFill>
                  <a:srgbClr val="D24726"/>
                </a:solidFill>
                <a:latin typeface="Segoe UI Semibold" panose="020B0702040204020203" pitchFamily="34" charset="0"/>
                <a:cs typeface="Segoe UI Semibold" panose="020B0702040204020203" pitchFamily="34" charset="0"/>
              </a:rPr>
              <a:t>ADS115</a:t>
            </a:r>
          </a:p>
          <a:p>
            <a:pPr marL="0" lvl="0" indent="0">
              <a:spcAft>
                <a:spcPts val="600"/>
              </a:spcAft>
              <a:buNone/>
              <a:defRPr/>
            </a:pPr>
            <a:r>
              <a:rPr lang="en-IN" dirty="0"/>
              <a:t>The ADS1115 is great </a:t>
            </a:r>
            <a:r>
              <a:rPr lang="en-IN" dirty="0" err="1"/>
              <a:t>analog</a:t>
            </a:r>
            <a:r>
              <a:rPr lang="en-IN" dirty="0"/>
              <a:t> to digital converters that are easy to use with the Raspberry Pi using its I2C communication bus. The ADS1115 is a higher precision 16-bit ADC with 4 channels and have a programmable gain from 2/3x to 16x so you can amplify small signals and read them with higher precision.</a:t>
            </a: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A0BA4F86-2EDB-4F37-9374-6826F7E62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5419" y="1349720"/>
            <a:ext cx="3555530" cy="5402261"/>
          </a:xfrm>
          <a:prstGeom prst="rect">
            <a:avLst/>
          </a:prstGeom>
        </p:spPr>
      </p:pic>
      <p:pic>
        <p:nvPicPr>
          <p:cNvPr id="7" name="Picture 6">
            <a:extLst>
              <a:ext uri="{FF2B5EF4-FFF2-40B4-BE49-F238E27FC236}">
                <a16:creationId xmlns:a16="http://schemas.microsoft.com/office/drawing/2014/main" id="{180D1AD6-5221-4C66-A017-BDC7375498E8}"/>
              </a:ext>
            </a:extLst>
          </p:cNvPr>
          <p:cNvPicPr>
            <a:picLocks noChangeAspect="1"/>
          </p:cNvPicPr>
          <p:nvPr/>
        </p:nvPicPr>
        <p:blipFill rotWithShape="1">
          <a:blip r:embed="rId3">
            <a:extLst>
              <a:ext uri="{28A0092B-C50C-407E-A947-70E740481C1C}">
                <a14:useLocalDpi xmlns:a14="http://schemas.microsoft.com/office/drawing/2010/main" val="0"/>
              </a:ext>
            </a:extLst>
          </a:blip>
          <a:srcRect t="15667"/>
          <a:stretch/>
        </p:blipFill>
        <p:spPr>
          <a:xfrm>
            <a:off x="799502" y="4050851"/>
            <a:ext cx="4902200" cy="1949277"/>
          </a:xfrm>
          <a:prstGeom prst="rect">
            <a:avLst/>
          </a:prstGeom>
        </p:spPr>
      </p:pic>
    </p:spTree>
    <p:extLst>
      <p:ext uri="{BB962C8B-B14F-4D97-AF65-F5344CB8AC3E}">
        <p14:creationId xmlns:p14="http://schemas.microsoft.com/office/powerpoint/2010/main" val="396678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Interfacing TMP36 with Arduino Uno</a:t>
            </a:r>
          </a:p>
        </p:txBody>
      </p:sp>
      <p:sp>
        <p:nvSpPr>
          <p:cNvPr id="21" name="Content Placeholder 17"/>
          <p:cNvSpPr txBox="1">
            <a:spLocks/>
          </p:cNvSpPr>
          <p:nvPr/>
        </p:nvSpPr>
        <p:spPr>
          <a:xfrm>
            <a:off x="521206" y="1700921"/>
            <a:ext cx="4673645" cy="499142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3400" dirty="0">
                <a:solidFill>
                  <a:srgbClr val="D24726"/>
                </a:solidFill>
                <a:latin typeface="Segoe UI Semibold" panose="020B0702040204020203" pitchFamily="34" charset="0"/>
                <a:cs typeface="Segoe UI Semibold" panose="020B0702040204020203" pitchFamily="34" charset="0"/>
              </a:rPr>
              <a:t>TMP36</a:t>
            </a:r>
          </a:p>
          <a:p>
            <a:pPr marL="0" indent="0">
              <a:lnSpc>
                <a:spcPts val="200"/>
              </a:lnSpc>
              <a:buNone/>
            </a:pPr>
            <a:r>
              <a:rPr lang="en-IN" dirty="0"/>
              <a:t>Voltage Input: 2.7 V to 5.5 VDC</a:t>
            </a:r>
          </a:p>
          <a:p>
            <a:pPr marL="0" indent="0">
              <a:lnSpc>
                <a:spcPts val="200"/>
              </a:lnSpc>
              <a:buNone/>
            </a:pPr>
            <a:r>
              <a:rPr lang="en-IN" dirty="0"/>
              <a:t>10 mV/°C scale factor</a:t>
            </a:r>
          </a:p>
          <a:p>
            <a:pPr marL="0" indent="0">
              <a:lnSpc>
                <a:spcPts val="200"/>
              </a:lnSpc>
              <a:buNone/>
            </a:pPr>
            <a:r>
              <a:rPr lang="en-IN" dirty="0"/>
              <a:t>±2°C accuracy over temperature</a:t>
            </a:r>
          </a:p>
          <a:p>
            <a:pPr marL="0" indent="0">
              <a:lnSpc>
                <a:spcPts val="200"/>
              </a:lnSpc>
              <a:buNone/>
            </a:pPr>
            <a:r>
              <a:rPr lang="en-IN" dirty="0"/>
              <a:t>±0.5°C linearity</a:t>
            </a:r>
          </a:p>
          <a:p>
            <a:pPr marL="0" indent="0">
              <a:lnSpc>
                <a:spcPts val="200"/>
              </a:lnSpc>
              <a:buNone/>
            </a:pPr>
            <a:r>
              <a:rPr lang="en-IN" dirty="0"/>
              <a:t>Operating Range: −40°C to +125°C</a:t>
            </a:r>
          </a:p>
          <a:p>
            <a:pPr marL="0" indent="0">
              <a:lnSpc>
                <a:spcPct val="100000"/>
              </a:lnSpc>
              <a:buNone/>
            </a:pPr>
            <a:r>
              <a:rPr lang="en-IN" dirty="0"/>
              <a:t>The </a:t>
            </a:r>
            <a:r>
              <a:rPr lang="en-IN" dirty="0" err="1"/>
              <a:t>analog</a:t>
            </a:r>
            <a:r>
              <a:rPr lang="en-IN" dirty="0"/>
              <a:t> voltage reading will range from about 0V (ground) to about 1.75V. We had used 5v to power the sensor, and connecting the sensor directly into an Analog pin, We can use these formulas to turn the 10-bit </a:t>
            </a:r>
            <a:r>
              <a:rPr lang="en-IN" dirty="0" err="1"/>
              <a:t>analog</a:t>
            </a:r>
            <a:r>
              <a:rPr lang="en-IN" dirty="0"/>
              <a:t> reading into a temperature:</a:t>
            </a:r>
          </a:p>
          <a:p>
            <a:pPr marL="0" indent="0">
              <a:lnSpc>
                <a:spcPct val="100000"/>
              </a:lnSpc>
              <a:buNone/>
            </a:pPr>
            <a:r>
              <a:rPr lang="en-IN" b="1" dirty="0"/>
              <a:t>Voltage at pin A0 in </a:t>
            </a:r>
            <a:r>
              <a:rPr lang="en-IN" b="1" dirty="0" err="1"/>
              <a:t>milliVolts</a:t>
            </a:r>
            <a:r>
              <a:rPr lang="en-IN" b="1" dirty="0"/>
              <a:t> = (</a:t>
            </a:r>
            <a:r>
              <a:rPr lang="en-IN" b="1" i="1" dirty="0"/>
              <a:t>reading from ADC</a:t>
            </a:r>
            <a:r>
              <a:rPr lang="en-IN" b="1" dirty="0"/>
              <a:t>) * (5000/1024)</a:t>
            </a:r>
            <a:r>
              <a:rPr lang="en-IN" dirty="0"/>
              <a:t> </a:t>
            </a:r>
            <a:br>
              <a:rPr lang="en-IN" dirty="0"/>
            </a:br>
            <a:r>
              <a:rPr lang="en-IN" dirty="0"/>
              <a:t>This formula converts the number 0-1023 from the ADC into 0-5000mV (= 5V)</a:t>
            </a:r>
          </a:p>
          <a:p>
            <a:pPr marL="0" indent="0">
              <a:lnSpc>
                <a:spcPts val="300"/>
              </a:lnSpc>
              <a:buNone/>
            </a:pPr>
            <a:r>
              <a:rPr lang="en-IN" dirty="0"/>
              <a:t>Then, to convert millivolts into temperature, use this formula:</a:t>
            </a:r>
          </a:p>
          <a:p>
            <a:pPr marL="0" indent="0">
              <a:lnSpc>
                <a:spcPts val="300"/>
              </a:lnSpc>
              <a:buNone/>
            </a:pPr>
            <a:r>
              <a:rPr lang="en-IN" b="1" dirty="0"/>
              <a:t>Centigrade temperature = [(</a:t>
            </a:r>
            <a:r>
              <a:rPr lang="en-IN" b="1" dirty="0" err="1"/>
              <a:t>analog</a:t>
            </a:r>
            <a:r>
              <a:rPr lang="en-IN" b="1" dirty="0"/>
              <a:t> voltage in mV) - 500] / 10</a:t>
            </a:r>
            <a:endParaRPr lang="en-IN" dirty="0"/>
          </a:p>
          <a:p>
            <a:pPr marL="0" indent="0">
              <a:lnSpc>
                <a:spcPct val="100000"/>
              </a:lnSpc>
              <a:buNone/>
            </a:pPr>
            <a:endParaRPr lang="en-IN" dirty="0"/>
          </a:p>
          <a:p>
            <a:pPr marL="0" indent="0">
              <a:lnSpc>
                <a:spcPts val="200"/>
              </a:lnSpc>
              <a:buNone/>
            </a:pPr>
            <a:endParaRPr lang="en-IN" dirty="0"/>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CD71715D-F3CC-46FB-A4FC-9110FAD56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818" y="1568401"/>
            <a:ext cx="6220693" cy="4648849"/>
          </a:xfrm>
          <a:prstGeom prst="rect">
            <a:avLst/>
          </a:prstGeom>
        </p:spPr>
      </p:pic>
    </p:spTree>
    <p:extLst>
      <p:ext uri="{BB962C8B-B14F-4D97-AF65-F5344CB8AC3E}">
        <p14:creationId xmlns:p14="http://schemas.microsoft.com/office/powerpoint/2010/main" val="3207090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DAC –Digital to Analog &amp; PWM</a:t>
            </a:r>
          </a:p>
        </p:txBody>
      </p:sp>
      <p:sp>
        <p:nvSpPr>
          <p:cNvPr id="21" name="Content Placeholder 17"/>
          <p:cNvSpPr txBox="1">
            <a:spLocks/>
          </p:cNvSpPr>
          <p:nvPr/>
        </p:nvSpPr>
        <p:spPr>
          <a:xfrm>
            <a:off x="521207" y="1472322"/>
            <a:ext cx="5163977" cy="510075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A </a:t>
            </a:r>
            <a:r>
              <a:rPr lang="en-IN" sz="1600" b="1" dirty="0">
                <a:solidFill>
                  <a:srgbClr val="D24726"/>
                </a:solidFill>
              </a:rPr>
              <a:t>DAC</a:t>
            </a:r>
            <a:r>
              <a:rPr lang="en-IN" dirty="0"/>
              <a:t> is a circuit that allows you to translate numeric values into </a:t>
            </a:r>
            <a:r>
              <a:rPr lang="en-IN" dirty="0" err="1"/>
              <a:t>analog</a:t>
            </a:r>
            <a:r>
              <a:rPr lang="en-IN" dirty="0"/>
              <a:t> signals.</a:t>
            </a:r>
          </a:p>
          <a:p>
            <a:pPr marL="0" indent="0">
              <a:buNone/>
            </a:pPr>
            <a:r>
              <a:rPr lang="en-IN" sz="1600" b="1" dirty="0">
                <a:solidFill>
                  <a:srgbClr val="D24726"/>
                </a:solidFill>
              </a:rPr>
              <a:t>PWM &amp; Duty Cycle</a:t>
            </a:r>
          </a:p>
          <a:p>
            <a:pPr marL="0" indent="0">
              <a:buNone/>
            </a:pPr>
            <a:r>
              <a:rPr lang="en-IN" dirty="0"/>
              <a:t>The duty-cycle is the ratio of the ON time and the total period of the wave. The ON time is the amount of time in which the wave stays at 5V and the total period is the sum of the time while it stays at 5V and 0V time.</a:t>
            </a:r>
          </a:p>
          <a:p>
            <a:pPr marL="0" indent="0">
              <a:buNone/>
            </a:pPr>
            <a:r>
              <a:rPr lang="en-IN" dirty="0"/>
              <a:t>When you use the </a:t>
            </a:r>
            <a:r>
              <a:rPr lang="en-IN" b="1" dirty="0" err="1">
                <a:solidFill>
                  <a:srgbClr val="D24726"/>
                </a:solidFill>
              </a:rPr>
              <a:t>AnalogWrite</a:t>
            </a:r>
            <a:r>
              <a:rPr lang="en-IN" dirty="0"/>
              <a:t>  function you set the output duty cycle that may vary between 0% and 100% and you choose these values with the second parameter you pass to the function ( 0÷255).</a:t>
            </a:r>
          </a:p>
          <a:p>
            <a:pPr marL="0" indent="0">
              <a:buNone/>
            </a:pPr>
            <a:r>
              <a:rPr lang="en-IN" dirty="0"/>
              <a:t>DC = ON TIME/(OFF TIME + ON TIME)</a:t>
            </a:r>
          </a:p>
          <a:p>
            <a:pPr marL="0" indent="0">
              <a:buNone/>
            </a:pPr>
            <a:endParaRPr lang="en-IN" dirty="0"/>
          </a:p>
          <a:p>
            <a:pPr marL="0" indent="0">
              <a:lnSpc>
                <a:spcPts val="200"/>
              </a:lnSpc>
              <a:buNone/>
            </a:pPr>
            <a:endParaRPr lang="en-IN" dirty="0"/>
          </a:p>
          <a:p>
            <a:pPr marL="0" lvl="0" indent="0">
              <a:spcAft>
                <a:spcPts val="600"/>
              </a:spcAft>
              <a:buNone/>
              <a:defRPr/>
            </a:pP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2053" name="Picture 5" descr="https://hackster.imgix.net/uploads/image/file/160394/750x750_522dd83c1765b7.36783456.png?auto=compress%2Cformat&amp;w=680&amp;h=510&amp;fit=max">
            <a:extLst>
              <a:ext uri="{FF2B5EF4-FFF2-40B4-BE49-F238E27FC236}">
                <a16:creationId xmlns:a16="http://schemas.microsoft.com/office/drawing/2014/main" id="{8A994D4B-1EB4-48F7-8D0E-7D460BF94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4695814"/>
            <a:ext cx="1960195" cy="1877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C1B20D9-3756-4A37-8758-C761F99979F9}"/>
              </a:ext>
            </a:extLst>
          </p:cNvPr>
          <p:cNvSpPr/>
          <p:nvPr/>
        </p:nvSpPr>
        <p:spPr>
          <a:xfrm>
            <a:off x="6506818" y="1472322"/>
            <a:ext cx="4757529" cy="2369880"/>
          </a:xfrm>
          <a:prstGeom prst="rect">
            <a:avLst/>
          </a:prstGeom>
        </p:spPr>
        <p:txBody>
          <a:bodyPr wrap="square">
            <a:spAutoFit/>
          </a:bodyPr>
          <a:lstStyle/>
          <a:p>
            <a:r>
              <a:rPr lang="en-IN" sz="1600" b="1" dirty="0">
                <a:solidFill>
                  <a:srgbClr val="D24726"/>
                </a:solidFill>
                <a:latin typeface="Segoe UI" panose="020B0502040204020203" pitchFamily="34" charset="0"/>
                <a:cs typeface="Segoe UI" panose="020B0502040204020203" pitchFamily="34" charset="0"/>
              </a:rPr>
              <a:t>Mean Value and Duty Cycle</a:t>
            </a:r>
          </a:p>
          <a:p>
            <a:endParaRPr lang="en-IN" sz="1200" dirty="0">
              <a:solidFill>
                <a:schemeClr val="tx1">
                  <a:lumMod val="65000"/>
                  <a:lumOff val="35000"/>
                </a:schemeClr>
              </a:solidFill>
              <a:latin typeface="Segoe UI" panose="020B0502040204020203" pitchFamily="34" charset="0"/>
              <a:cs typeface="Segoe UI" panose="020B0502040204020203" pitchFamily="34" charset="0"/>
            </a:endParaRPr>
          </a:p>
          <a:p>
            <a:r>
              <a:rPr lang="en-IN" sz="1200" dirty="0">
                <a:solidFill>
                  <a:schemeClr val="tx1">
                    <a:lumMod val="65000"/>
                    <a:lumOff val="35000"/>
                  </a:schemeClr>
                </a:solidFill>
                <a:latin typeface="Segoe UI" panose="020B0502040204020203" pitchFamily="34" charset="0"/>
                <a:cs typeface="Segoe UI" panose="020B0502040204020203" pitchFamily="34" charset="0"/>
              </a:rPr>
              <a:t>The mean value of a wave is the average of the voltage provided from the output over a period time of the wave.</a:t>
            </a:r>
          </a:p>
          <a:p>
            <a:endParaRPr lang="en-IN" sz="1200" dirty="0">
              <a:solidFill>
                <a:schemeClr val="tx1">
                  <a:lumMod val="65000"/>
                  <a:lumOff val="35000"/>
                </a:schemeClr>
              </a:solidFill>
              <a:latin typeface="Segoe UI" panose="020B0502040204020203" pitchFamily="34" charset="0"/>
              <a:cs typeface="Segoe UI" panose="020B0502040204020203" pitchFamily="34" charset="0"/>
            </a:endParaRPr>
          </a:p>
          <a:p>
            <a:r>
              <a:rPr lang="en-IN" sz="1200" dirty="0">
                <a:solidFill>
                  <a:schemeClr val="tx1">
                    <a:lumMod val="65000"/>
                    <a:lumOff val="35000"/>
                  </a:schemeClr>
                </a:solidFill>
                <a:latin typeface="Segoe UI" panose="020B0502040204020203" pitchFamily="34" charset="0"/>
                <a:cs typeface="Segoe UI" panose="020B0502040204020203" pitchFamily="34" charset="0"/>
              </a:rPr>
              <a:t>The square waveform with amplitude 0V-5V has a mean value that is equal to the max amplitude (5V) multiplied for the duty-cycle. This means that you can change the mean value of the PWM output by using the </a:t>
            </a:r>
            <a:r>
              <a:rPr lang="en-IN" sz="1200" b="1" dirty="0">
                <a:solidFill>
                  <a:srgbClr val="D24726"/>
                </a:solidFill>
                <a:latin typeface="Segoe UI" panose="020B0502040204020203" pitchFamily="34" charset="0"/>
                <a:cs typeface="Segoe UI" panose="020B0502040204020203" pitchFamily="34" charset="0"/>
              </a:rPr>
              <a:t>(</a:t>
            </a:r>
            <a:r>
              <a:rPr lang="en-IN" sz="1200" b="1" dirty="0" err="1">
                <a:solidFill>
                  <a:srgbClr val="D24726"/>
                </a:solidFill>
                <a:latin typeface="Segoe UI" panose="020B0502040204020203" pitchFamily="34" charset="0"/>
                <a:cs typeface="Segoe UI" panose="020B0502040204020203" pitchFamily="34" charset="0"/>
              </a:rPr>
              <a:t>AnalogWrite</a:t>
            </a:r>
            <a:r>
              <a:rPr lang="en-IN" sz="1200" b="1" dirty="0">
                <a:solidFill>
                  <a:srgbClr val="D24726"/>
                </a:solidFill>
                <a:latin typeface="Segoe UI" panose="020B0502040204020203" pitchFamily="34" charset="0"/>
                <a:cs typeface="Segoe UI" panose="020B0502040204020203" pitchFamily="34" charset="0"/>
              </a:rPr>
              <a:t>(pin,127)) </a:t>
            </a:r>
            <a:r>
              <a:rPr lang="en-IN" sz="1200" b="1" dirty="0">
                <a:solidFill>
                  <a:schemeClr val="tx1">
                    <a:lumMod val="75000"/>
                    <a:lumOff val="25000"/>
                  </a:schemeClr>
                </a:solidFill>
                <a:latin typeface="Segoe UI" panose="020B0502040204020203" pitchFamily="34" charset="0"/>
                <a:cs typeface="Segoe UI" panose="020B0502040204020203" pitchFamily="34" charset="0"/>
              </a:rPr>
              <a:t>. </a:t>
            </a:r>
          </a:p>
          <a:p>
            <a:r>
              <a:rPr lang="en-IN" sz="1200" dirty="0">
                <a:solidFill>
                  <a:schemeClr val="tx1">
                    <a:lumMod val="65000"/>
                    <a:lumOff val="35000"/>
                  </a:schemeClr>
                </a:solidFill>
                <a:latin typeface="Segoe UI" panose="020B0502040204020203" pitchFamily="34" charset="0"/>
                <a:cs typeface="Segoe UI" panose="020B0502040204020203" pitchFamily="34" charset="0"/>
              </a:rPr>
              <a:t>You will have 2.5v Average value if you set it 50%.</a:t>
            </a:r>
          </a:p>
          <a:p>
            <a:endParaRPr lang="en-IN" sz="1200" dirty="0">
              <a:solidFill>
                <a:schemeClr val="tx1">
                  <a:lumMod val="65000"/>
                  <a:lumOff val="35000"/>
                </a:schemeClr>
              </a:solidFill>
              <a:latin typeface="Segoe UI" panose="020B0502040204020203" pitchFamily="34" charset="0"/>
              <a:cs typeface="Segoe UI" panose="020B0502040204020203" pitchFamily="34" charset="0"/>
            </a:endParaRPr>
          </a:p>
          <a:p>
            <a:endParaRPr lang="en-IN" sz="12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2056" name="Picture 8" descr="https://hackster.imgix.net/uploads/image/file/160395/750x750_522dd88eb31447.40041901.png?auto=compress%2Cformat&amp;w=680&amp;h=510&amp;fit=max">
            <a:extLst>
              <a:ext uri="{FF2B5EF4-FFF2-40B4-BE49-F238E27FC236}">
                <a16:creationId xmlns:a16="http://schemas.microsoft.com/office/drawing/2014/main" id="{75BC4ABB-460C-43EF-8F10-0378CC9DC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483" y="3651881"/>
            <a:ext cx="4364198" cy="2921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48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11350</TotalTime>
  <Words>1347</Words>
  <Application>Microsoft Office PowerPoint</Application>
  <PresentationFormat>Widescreen</PresentationFormat>
  <Paragraphs>145</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Segoe UI</vt:lpstr>
      <vt:lpstr>Segoe UI Light</vt:lpstr>
      <vt:lpstr>Segoe UI Semibold</vt:lpstr>
      <vt:lpstr>WelcomeDoc</vt:lpstr>
      <vt:lpstr>Analog V/s Digital</vt:lpstr>
      <vt:lpstr>Analog V/s Digital Graphs</vt:lpstr>
      <vt:lpstr>Analog Circuit: Photocell Voltage Divider</vt:lpstr>
      <vt:lpstr>Digital Circuit: Seven Segment Counter</vt:lpstr>
      <vt:lpstr>ADC – Analog to digital Convertion</vt:lpstr>
      <vt:lpstr>ADC value to Voltage </vt:lpstr>
      <vt:lpstr>ADS115 – ADC interfacing with Raspberry pi</vt:lpstr>
      <vt:lpstr>Interfacing TMP36 with Arduino Uno</vt:lpstr>
      <vt:lpstr>DAC –Digital to Analog &amp; PWM</vt:lpstr>
      <vt:lpstr>PWM Output &amp; Low Pass Filters</vt:lpstr>
      <vt:lpstr>Interfacing DAC with Arduino Uno</vt:lpstr>
      <vt:lpstr>Types of Communications</vt:lpstr>
      <vt:lpstr>SPI – Serial Peripheral Interface</vt:lpstr>
      <vt:lpstr>SPI – Multiple Slaves</vt:lpstr>
      <vt:lpstr>SPI- Interfacing BME280 Sensor</vt:lpstr>
      <vt:lpstr>I2c – Inter-integrated Circuit </vt:lpstr>
      <vt:lpstr>I2C- Interfacing HTU21D Sensor</vt:lpstr>
      <vt:lpstr>I2C- TCA9548A 1 to 8 I2C Multiplexer</vt:lpstr>
      <vt:lpstr>Serial Communication UART</vt:lpstr>
      <vt:lpstr>CP2102- Single Chip USB to UART Bridge</vt:lpstr>
      <vt:lpstr>Node MCU ESP 12</vt:lpstr>
      <vt:lpstr>Microprocessors Vs Microcontrollers</vt:lpstr>
      <vt:lpstr>Logic Level</vt:lpstr>
      <vt:lpstr>Bi-Directional Logic Level Converter</vt:lpstr>
      <vt:lpstr>Resistors</vt:lpstr>
      <vt:lpstr>Capacitors</vt:lpstr>
      <vt:lpstr>Diodes</vt:lpstr>
      <vt:lpstr>Transistors</vt:lpstr>
      <vt:lpstr>Relays</vt:lpstr>
      <vt:lpstr>Temperature Based Relay switch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Farogh Iftekhar</dc:creator>
  <cp:keywords/>
  <cp:lastModifiedBy>Farogh Iftekhar</cp:lastModifiedBy>
  <cp:revision>56</cp:revision>
  <dcterms:created xsi:type="dcterms:W3CDTF">2018-10-02T11:11:49Z</dcterms:created>
  <dcterms:modified xsi:type="dcterms:W3CDTF">2018-10-14T06:04:36Z</dcterms:modified>
  <cp:version/>
</cp:coreProperties>
</file>